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23"/>
  </p:notesMasterIdLst>
  <p:handoutMasterIdLst>
    <p:handoutMasterId r:id="rId24"/>
  </p:handoutMasterIdLst>
  <p:sldIdLst>
    <p:sldId id="256" r:id="rId3"/>
    <p:sldId id="307" r:id="rId4"/>
    <p:sldId id="308" r:id="rId5"/>
    <p:sldId id="309" r:id="rId6"/>
    <p:sldId id="310" r:id="rId7"/>
    <p:sldId id="311" r:id="rId8"/>
    <p:sldId id="312" r:id="rId9"/>
    <p:sldId id="313" r:id="rId10"/>
    <p:sldId id="314" r:id="rId11"/>
    <p:sldId id="315" r:id="rId12"/>
    <p:sldId id="316" r:id="rId13"/>
    <p:sldId id="317" r:id="rId14"/>
    <p:sldId id="292" r:id="rId15"/>
    <p:sldId id="298" r:id="rId16"/>
    <p:sldId id="297" r:id="rId17"/>
    <p:sldId id="296" r:id="rId18"/>
    <p:sldId id="295" r:id="rId19"/>
    <p:sldId id="294" r:id="rId20"/>
    <p:sldId id="293" r:id="rId21"/>
    <p:sldId id="299" r:id="rId22"/>
  </p:sldIdLst>
  <p:sldSz cx="9144000" cy="6858000" type="screen4x3"/>
  <p:notesSz cx="6669088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062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234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viewProps" Target="viewProp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C637B65-15FE-4FB0-B8F2-E3721B1E2202}" type="datetimeFigureOut">
              <a:rPr lang="ru-RU" smtClean="0"/>
              <a:t>20.11.2021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2D4FEE-CF70-40CD-B09D-F79059AB7FE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607726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406A28-5EC6-4920-9E88-0036C50D259A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66909" y="4715153"/>
            <a:ext cx="533527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777607" y="9428583"/>
            <a:ext cx="2889938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591206-92CA-47B0-B283-0150A88F1FA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4506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hidden">
            <a:xfrm>
              <a:off x="0" y="0"/>
              <a:ext cx="2208" cy="4320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hidden">
            <a:xfrm>
              <a:off x="1081" y="1065"/>
              <a:ext cx="4679" cy="1596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grpSp>
          <p:nvGrpSpPr>
            <p:cNvPr id="7" name="Group 5"/>
            <p:cNvGrpSpPr>
              <a:grpSpLocks/>
            </p:cNvGrpSpPr>
            <p:nvPr/>
          </p:nvGrpSpPr>
          <p:grpSpPr bwMode="auto">
            <a:xfrm>
              <a:off x="0" y="672"/>
              <a:ext cx="1806" cy="1989"/>
              <a:chOff x="0" y="672"/>
              <a:chExt cx="1806" cy="1989"/>
            </a:xfrm>
          </p:grpSpPr>
          <p:sp>
            <p:nvSpPr>
              <p:cNvPr id="8" name="Rectangle 6"/>
              <p:cNvSpPr>
                <a:spLocks noChangeArrowheads="1"/>
              </p:cNvSpPr>
              <p:nvPr userDrawn="1"/>
            </p:nvSpPr>
            <p:spPr bwMode="auto">
              <a:xfrm>
                <a:off x="361" y="2257"/>
                <a:ext cx="363" cy="404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9" name="Rectangle 7"/>
              <p:cNvSpPr>
                <a:spLocks noChangeArrowheads="1"/>
              </p:cNvSpPr>
              <p:nvPr userDrawn="1"/>
            </p:nvSpPr>
            <p:spPr bwMode="auto">
              <a:xfrm>
                <a:off x="1081" y="1065"/>
                <a:ext cx="362" cy="405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0" name="Rectangle 8"/>
              <p:cNvSpPr>
                <a:spLocks noChangeArrowheads="1"/>
              </p:cNvSpPr>
              <p:nvPr userDrawn="1"/>
            </p:nvSpPr>
            <p:spPr bwMode="auto">
              <a:xfrm>
                <a:off x="1437" y="672"/>
                <a:ext cx="369" cy="400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1" name="Rectangle 9"/>
              <p:cNvSpPr>
                <a:spLocks noChangeArrowheads="1"/>
              </p:cNvSpPr>
              <p:nvPr userDrawn="1"/>
            </p:nvSpPr>
            <p:spPr bwMode="auto">
              <a:xfrm>
                <a:off x="719" y="2257"/>
                <a:ext cx="368" cy="404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2" name="Rectangle 10"/>
              <p:cNvSpPr>
                <a:spLocks noChangeArrowheads="1"/>
              </p:cNvSpPr>
              <p:nvPr userDrawn="1"/>
            </p:nvSpPr>
            <p:spPr bwMode="auto">
              <a:xfrm>
                <a:off x="1437" y="1065"/>
                <a:ext cx="369" cy="405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3" name="Rectangle 11"/>
              <p:cNvSpPr>
                <a:spLocks noChangeArrowheads="1"/>
              </p:cNvSpPr>
              <p:nvPr userDrawn="1"/>
            </p:nvSpPr>
            <p:spPr bwMode="auto">
              <a:xfrm>
                <a:off x="719" y="1464"/>
                <a:ext cx="368" cy="399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4" name="Rectangle 12"/>
              <p:cNvSpPr>
                <a:spLocks noChangeArrowheads="1"/>
              </p:cNvSpPr>
              <p:nvPr userDrawn="1"/>
            </p:nvSpPr>
            <p:spPr bwMode="auto">
              <a:xfrm>
                <a:off x="0" y="1464"/>
                <a:ext cx="367" cy="399"/>
              </a:xfrm>
              <a:prstGeom prst="rect">
                <a:avLst/>
              </a:prstGeom>
              <a:solidFill>
                <a:schemeClr val="bg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5" name="Rectangle 13"/>
              <p:cNvSpPr>
                <a:spLocks noChangeArrowheads="1"/>
              </p:cNvSpPr>
              <p:nvPr userDrawn="1"/>
            </p:nvSpPr>
            <p:spPr bwMode="auto">
              <a:xfrm>
                <a:off x="1081" y="1464"/>
                <a:ext cx="362" cy="399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6" name="Rectangle 14"/>
              <p:cNvSpPr>
                <a:spLocks noChangeArrowheads="1"/>
              </p:cNvSpPr>
              <p:nvPr userDrawn="1"/>
            </p:nvSpPr>
            <p:spPr bwMode="auto">
              <a:xfrm>
                <a:off x="361" y="1857"/>
                <a:ext cx="363" cy="406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  <p:sp>
            <p:nvSpPr>
              <p:cNvPr id="17" name="Rectangle 15"/>
              <p:cNvSpPr>
                <a:spLocks noChangeArrowheads="1"/>
              </p:cNvSpPr>
              <p:nvPr userDrawn="1"/>
            </p:nvSpPr>
            <p:spPr bwMode="auto">
              <a:xfrm>
                <a:off x="719" y="1857"/>
                <a:ext cx="368" cy="406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ru-RU" altLang="ru-RU" sz="2400">
                  <a:latin typeface="Times New Roman" panose="02020603050405020304" pitchFamily="18" charset="0"/>
                </a:endParaRPr>
              </a:p>
            </p:txBody>
          </p:sp>
        </p:grpSp>
      </p:grpSp>
      <p:sp>
        <p:nvSpPr>
          <p:cNvPr id="594963" name="Rectangle 19"/>
          <p:cNvSpPr>
            <a:spLocks noGrp="1" noChangeArrowheads="1"/>
          </p:cNvSpPr>
          <p:nvPr>
            <p:ph type="ctrTitle"/>
          </p:nvPr>
        </p:nvSpPr>
        <p:spPr>
          <a:xfrm>
            <a:off x="2971800" y="1828800"/>
            <a:ext cx="6019800" cy="2209800"/>
          </a:xfrm>
        </p:spPr>
        <p:txBody>
          <a:bodyPr/>
          <a:lstStyle>
            <a:lvl1pPr>
              <a:defRPr sz="5000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noProof="0" smtClean="0"/>
              <a:t>Образец заголовка</a:t>
            </a:r>
          </a:p>
        </p:txBody>
      </p:sp>
      <p:sp>
        <p:nvSpPr>
          <p:cNvPr id="594964" name="Rectangle 20"/>
          <p:cNvSpPr>
            <a:spLocks noGrp="1" noChangeArrowheads="1"/>
          </p:cNvSpPr>
          <p:nvPr>
            <p:ph type="subTitle" idx="1"/>
          </p:nvPr>
        </p:nvSpPr>
        <p:spPr>
          <a:xfrm>
            <a:off x="2971800" y="4267200"/>
            <a:ext cx="60198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3400"/>
            </a:lvl1pPr>
          </a:lstStyle>
          <a:p>
            <a:pPr lvl="0"/>
            <a:r>
              <a:rPr lang="ru-RU" noProof="0" smtClean="0"/>
              <a:t>Образец подзаголовка</a:t>
            </a:r>
          </a:p>
        </p:txBody>
      </p:sp>
      <p:sp>
        <p:nvSpPr>
          <p:cNvPr id="18" name="Rectangle 16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248400"/>
            <a:ext cx="2133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9" name="Rectangle 17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0" name="Rectangle 18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B3050D-6D86-424A-B8FD-AD39AE4744A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</p:spTree>
    <p:extLst>
      <p:ext uri="{BB962C8B-B14F-4D97-AF65-F5344CB8AC3E}">
        <p14:creationId xmlns:p14="http://schemas.microsoft.com/office/powerpoint/2010/main" val="387143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3C8FFA5-361B-45B9-AC90-38230415568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685494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A7C3C84-3F72-4B8C-9252-93C4CBB5634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57208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038600" cy="3886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92A19C-3C78-443F-BAE5-334D0AA825D6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10623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719BAD-5975-4F80-866B-92C818581112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9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671064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3C9C82-1210-4682-9E65-48001F1DAA38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10774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85997C-A95F-4F9B-9DCE-B26B98CF7C0F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4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455527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C66846-5771-4D03-9F69-837991B31960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33519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 smtClean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7BEF8D-AF7D-4CD4-AD79-E17168F68FE3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7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601174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AD99BA-24FC-4FA8-974A-AA41F9935C0A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925487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457200"/>
            <a:ext cx="2057400" cy="5410200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457200"/>
            <a:ext cx="60198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955663-11FB-4D46-9913-5F3B80B9D849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sp>
        <p:nvSpPr>
          <p:cNvPr id="6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6568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F13969C-F05D-4F5D-A088-004B552498F9}" type="datetimeFigureOut">
              <a:rPr lang="ru-RU" smtClean="0"/>
              <a:pPr/>
              <a:t>20.11.2021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DAA535AE-4D40-4B8C-839A-A65AAD0AF2C2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22" name="Rectangle 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93923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 Black" panose="020B0A04020102020204" pitchFamily="34" charset="0"/>
              </a:defRPr>
            </a:lvl1pPr>
          </a:lstStyle>
          <a:p>
            <a:pPr>
              <a:defRPr/>
            </a:pPr>
            <a:fld id="{6A75113A-BD02-4EAF-AA45-68613780A25C}" type="slidenum">
              <a:rPr lang="ru-RU" altLang="ru-RU"/>
              <a:pPr>
                <a:defRPr/>
              </a:pPr>
              <a:t>‹#›</a:t>
            </a:fld>
            <a:endParaRPr lang="ru-RU" altLang="ru-RU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4000" cy="546100"/>
            <a:chOff x="0" y="0"/>
            <a:chExt cx="5760" cy="344"/>
          </a:xfrm>
        </p:grpSpPr>
        <p:sp>
          <p:nvSpPr>
            <p:cNvPr id="7176" name="Rectangle 5"/>
            <p:cNvSpPr>
              <a:spLocks noChangeArrowheads="1"/>
            </p:cNvSpPr>
            <p:nvPr/>
          </p:nvSpPr>
          <p:spPr bwMode="auto">
            <a:xfrm>
              <a:off x="0" y="0"/>
              <a:ext cx="180" cy="336"/>
            </a:xfrm>
            <a:prstGeom prst="rect">
              <a:avLst/>
            </a:prstGeom>
            <a:gradFill rotWithShape="0">
              <a:gsLst>
                <a:gs pos="0">
                  <a:schemeClr val="folHlink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algn="ctr" eaLnBrk="1" hangingPunct="1">
                <a:defRPr/>
              </a:pPr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7177" name="Rectangle 6"/>
            <p:cNvSpPr>
              <a:spLocks noChangeArrowheads="1"/>
            </p:cNvSpPr>
            <p:nvPr/>
          </p:nvSpPr>
          <p:spPr bwMode="auto">
            <a:xfrm>
              <a:off x="260" y="85"/>
              <a:ext cx="5500" cy="1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7178" name="Rectangle 7"/>
            <p:cNvSpPr>
              <a:spLocks noChangeArrowheads="1"/>
            </p:cNvSpPr>
            <p:nvPr/>
          </p:nvSpPr>
          <p:spPr bwMode="auto">
            <a:xfrm>
              <a:off x="258" y="85"/>
              <a:ext cx="87" cy="89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7179" name="Rectangle 8"/>
            <p:cNvSpPr>
              <a:spLocks noChangeArrowheads="1"/>
            </p:cNvSpPr>
            <p:nvPr/>
          </p:nvSpPr>
          <p:spPr bwMode="auto">
            <a:xfrm>
              <a:off x="345" y="0"/>
              <a:ext cx="88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7180" name="Rectangle 9"/>
            <p:cNvSpPr>
              <a:spLocks noChangeArrowheads="1"/>
            </p:cNvSpPr>
            <p:nvPr/>
          </p:nvSpPr>
          <p:spPr bwMode="auto">
            <a:xfrm>
              <a:off x="345" y="85"/>
              <a:ext cx="88" cy="89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7181" name="Rectangle 10"/>
            <p:cNvSpPr>
              <a:spLocks noChangeArrowheads="1"/>
            </p:cNvSpPr>
            <p:nvPr/>
          </p:nvSpPr>
          <p:spPr bwMode="auto">
            <a:xfrm>
              <a:off x="173" y="173"/>
              <a:ext cx="86" cy="87"/>
            </a:xfrm>
            <a:prstGeom prst="rect">
              <a:avLst/>
            </a:prstGeom>
            <a:solidFill>
              <a:schemeClr val="folHlink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hlink"/>
                </a:solidFill>
              </a:endParaRPr>
            </a:p>
          </p:txBody>
        </p:sp>
        <p:sp>
          <p:nvSpPr>
            <p:cNvPr id="7182" name="Rectangle 11"/>
            <p:cNvSpPr>
              <a:spLocks noChangeArrowheads="1"/>
            </p:cNvSpPr>
            <p:nvPr/>
          </p:nvSpPr>
          <p:spPr bwMode="auto">
            <a:xfrm>
              <a:off x="83" y="86"/>
              <a:ext cx="89" cy="87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 sz="2400">
                <a:latin typeface="Times New Roman" panose="02020603050405020304" pitchFamily="18" charset="0"/>
              </a:endParaRPr>
            </a:p>
          </p:txBody>
        </p:sp>
        <p:sp>
          <p:nvSpPr>
            <p:cNvPr id="7183" name="Rectangle 12"/>
            <p:cNvSpPr>
              <a:spLocks noChangeArrowheads="1"/>
            </p:cNvSpPr>
            <p:nvPr/>
          </p:nvSpPr>
          <p:spPr bwMode="auto">
            <a:xfrm>
              <a:off x="258" y="171"/>
              <a:ext cx="87" cy="87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accent2"/>
                </a:solidFill>
              </a:endParaRPr>
            </a:p>
          </p:txBody>
        </p:sp>
        <p:sp>
          <p:nvSpPr>
            <p:cNvPr id="7184" name="Rectangle 13"/>
            <p:cNvSpPr>
              <a:spLocks noChangeArrowheads="1"/>
            </p:cNvSpPr>
            <p:nvPr/>
          </p:nvSpPr>
          <p:spPr bwMode="auto">
            <a:xfrm>
              <a:off x="173" y="258"/>
              <a:ext cx="86" cy="86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ru-RU" altLang="ru-RU">
                <a:solidFill>
                  <a:schemeClr val="accent2"/>
                </a:solidFill>
              </a:endParaRPr>
            </a:p>
          </p:txBody>
        </p:sp>
      </p:grpSp>
      <p:sp>
        <p:nvSpPr>
          <p:cNvPr id="2053" name="Rectangle 14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57200"/>
            <a:ext cx="8229600" cy="1371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заголовка</a:t>
            </a:r>
          </a:p>
        </p:txBody>
      </p:sp>
      <p:sp>
        <p:nvSpPr>
          <p:cNvPr id="2054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981200"/>
            <a:ext cx="8229600" cy="3886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</a:p>
        </p:txBody>
      </p:sp>
      <p:sp>
        <p:nvSpPr>
          <p:cNvPr id="593936" name="Rectangle 1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16148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75000"/>
        <a:buFont typeface="Wingdings" panose="05000000000000000000" pitchFamily="2" charset="2"/>
        <a:buChar char="n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80000"/>
        <a:buFont typeface="Wingdings" panose="05000000000000000000" pitchFamily="2" charset="2"/>
        <a:buChar char="¨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panose="05000000000000000000" pitchFamily="2" charset="2"/>
        <a:buChar char="n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¨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Wingdings" panose="05000000000000000000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bg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" Target="slide13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17.xml"/><Relationship Id="rId5" Type="http://schemas.openxmlformats.org/officeDocument/2006/relationships/image" Target="../media/image7.jpg"/><Relationship Id="rId4" Type="http://schemas.openxmlformats.org/officeDocument/2006/relationships/image" Target="../media/image6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39552" y="1412776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Проводники и диэлектрики.</a:t>
            </a:r>
            <a:endParaRPr lang="ru-RU" sz="4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395536" y="980728"/>
            <a:ext cx="8178800" cy="3805238"/>
          </a:xfrm>
        </p:spPr>
        <p:txBody>
          <a:bodyPr/>
          <a:lstStyle/>
          <a:p>
            <a:pPr eaLnBrk="1" hangingPunct="1"/>
            <a:r>
              <a:rPr lang="ru-RU" sz="2800" b="1" dirty="0" smtClean="0"/>
              <a:t>Закон Кулона:</a:t>
            </a:r>
            <a:endParaRPr lang="en-US" sz="2800" b="1" dirty="0" smtClean="0"/>
          </a:p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  <a:p>
            <a:pPr eaLnBrk="1" hangingPunct="1"/>
            <a:endParaRPr lang="en-US" sz="2800" b="1" dirty="0" smtClean="0"/>
          </a:p>
          <a:p>
            <a:pPr eaLnBrk="1" hangingPunct="1"/>
            <a:r>
              <a:rPr lang="ru-RU" sz="2800" b="1" dirty="0" smtClean="0"/>
              <a:t>Напряжённость электрического поля, созданного точечным зарядом:</a:t>
            </a:r>
            <a:endParaRPr lang="en-US" sz="2800" b="1" dirty="0" smtClean="0"/>
          </a:p>
          <a:p>
            <a:pPr eaLnBrk="1" hangingPunct="1"/>
            <a:endParaRPr lang="ru-RU" sz="3600" dirty="0" smtClean="0">
              <a:solidFill>
                <a:schemeClr val="bg2"/>
              </a:solidFill>
            </a:endParaRPr>
          </a:p>
          <a:p>
            <a:pPr eaLnBrk="1" hangingPunct="1"/>
            <a:endParaRPr lang="en-US" sz="3600" dirty="0" smtClean="0">
              <a:solidFill>
                <a:schemeClr val="bg2"/>
              </a:solidFill>
              <a:cs typeface="Arial" charset="0"/>
            </a:endParaRPr>
          </a:p>
        </p:txBody>
      </p:sp>
      <p:pic>
        <p:nvPicPr>
          <p:cNvPr id="26632" name="Picture 8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1920" y="620688"/>
            <a:ext cx="3867150" cy="1485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33" name="Picture 9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99792" y="4437112"/>
            <a:ext cx="3752850" cy="159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032172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346400" y="0"/>
            <a:ext cx="8229600" cy="1371600"/>
          </a:xfrm>
        </p:spPr>
        <p:txBody>
          <a:bodyPr/>
          <a:lstStyle/>
          <a:p>
            <a:pPr algn="ctr"/>
            <a:r>
              <a:rPr lang="ru-RU" sz="2000" b="1" dirty="0" smtClean="0"/>
              <a:t>Два одинаковых заряда находятся в масле, на расстоянии       2 см отталкиваются друг от друга с силой 9 мкН. Какова величина каждого из зарядов?</a:t>
            </a:r>
            <a:endParaRPr lang="ru-RU" sz="2000" b="1" dirty="0"/>
          </a:p>
        </p:txBody>
      </p:sp>
      <p:grpSp>
        <p:nvGrpSpPr>
          <p:cNvPr id="4" name="Группа 3"/>
          <p:cNvGrpSpPr>
            <a:grpSpLocks/>
          </p:cNvGrpSpPr>
          <p:nvPr/>
        </p:nvGrpSpPr>
        <p:grpSpPr bwMode="auto">
          <a:xfrm>
            <a:off x="379739" y="1335347"/>
            <a:ext cx="8196261" cy="3812120"/>
            <a:chOff x="152693" y="698981"/>
            <a:chExt cx="5890539" cy="2524973"/>
          </a:xfrm>
        </p:grpSpPr>
        <p:sp>
          <p:nvSpPr>
            <p:cNvPr id="5" name="Rectangle 4"/>
            <p:cNvSpPr>
              <a:spLocks noChangeArrowheads="1"/>
            </p:cNvSpPr>
            <p:nvPr/>
          </p:nvSpPr>
          <p:spPr bwMode="auto">
            <a:xfrm>
              <a:off x="395524" y="698981"/>
              <a:ext cx="1512168" cy="305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r>
                <a:rPr lang="ru-RU" dirty="0">
                  <a:ea typeface="Calibri" pitchFamily="34" charset="0"/>
                  <a:cs typeface="Arial" pitchFamily="34" charset="0"/>
                </a:rPr>
                <a:t>Дано:</a:t>
              </a:r>
              <a:endParaRPr lang="ru-RU" sz="5400" dirty="0">
                <a:ea typeface="Calibri" pitchFamily="34" charset="0"/>
                <a:cs typeface="Arial" pitchFamily="34" charset="0"/>
              </a:endParaRPr>
            </a:p>
          </p:txBody>
        </p:sp>
        <p:sp>
          <p:nvSpPr>
            <p:cNvPr id="6" name="Rectangle 4"/>
            <p:cNvSpPr>
              <a:spLocks noChangeArrowheads="1"/>
            </p:cNvSpPr>
            <p:nvPr/>
          </p:nvSpPr>
          <p:spPr bwMode="auto">
            <a:xfrm>
              <a:off x="251507" y="2778673"/>
              <a:ext cx="1800201" cy="305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r>
                <a:rPr lang="ru-RU">
                  <a:ea typeface="Calibri" pitchFamily="34" charset="0"/>
                  <a:cs typeface="Arial" pitchFamily="34" charset="0"/>
                </a:rPr>
                <a:t>Найти:</a:t>
              </a:r>
              <a:endParaRPr lang="ru-RU" sz="5400">
                <a:ea typeface="Calibri" pitchFamily="34" charset="0"/>
                <a:cs typeface="Arial" pitchFamily="34" charset="0"/>
              </a:endParaRPr>
            </a:p>
          </p:txBody>
        </p:sp>
        <p:sp>
          <p:nvSpPr>
            <p:cNvPr id="7" name="Rectangle 4"/>
            <p:cNvSpPr>
              <a:spLocks noChangeArrowheads="1"/>
            </p:cNvSpPr>
            <p:nvPr/>
          </p:nvSpPr>
          <p:spPr bwMode="auto">
            <a:xfrm>
              <a:off x="2874880" y="698981"/>
              <a:ext cx="3168352" cy="3057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spAutoFit/>
            </a:bodyPr>
            <a:lstStyle>
              <a:defPPr>
                <a:defRPr lang="ru-RU"/>
              </a:defPPr>
              <a:lvl1pPr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1pPr>
              <a:lvl2pPr marL="4572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2pPr>
              <a:lvl3pPr marL="9144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3pPr>
              <a:lvl4pPr marL="13716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4pPr>
              <a:lvl5pPr marL="1828800" algn="l" rtl="0" eaLnBrk="0" fontAlgn="base" hangingPunct="0">
                <a:spcBef>
                  <a:spcPct val="0"/>
                </a:spcBef>
                <a:spcAft>
                  <a:spcPct val="0"/>
                </a:spcAft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b="1" kern="1200">
                  <a:solidFill>
                    <a:schemeClr val="tx1"/>
                  </a:solidFill>
                  <a:latin typeface="Comic Sans MS" pitchFamily="66" charset="0"/>
                  <a:ea typeface="+mn-ea"/>
                  <a:cs typeface="+mn-cs"/>
                </a:defRPr>
              </a:lvl9pPr>
            </a:lstStyle>
            <a:p>
              <a:r>
                <a:rPr lang="ru-RU">
                  <a:ea typeface="Calibri" pitchFamily="34" charset="0"/>
                  <a:cs typeface="Arial" pitchFamily="34" charset="0"/>
                </a:rPr>
                <a:t>Решение:</a:t>
              </a:r>
              <a:endParaRPr lang="ru-RU" sz="5400">
                <a:ea typeface="Calibri" pitchFamily="34" charset="0"/>
                <a:cs typeface="Arial" pitchFamily="34" charset="0"/>
              </a:endParaRPr>
            </a:p>
          </p:txBody>
        </p:sp>
        <p:cxnSp>
          <p:nvCxnSpPr>
            <p:cNvPr id="8" name="Прямая соединительная линия 7"/>
            <p:cNvCxnSpPr/>
            <p:nvPr/>
          </p:nvCxnSpPr>
          <p:spPr>
            <a:xfrm>
              <a:off x="1809300" y="739292"/>
              <a:ext cx="26241" cy="2484662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 flipV="1">
              <a:off x="152693" y="2658254"/>
              <a:ext cx="1656607" cy="2103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160569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67544" y="2420888"/>
            <a:ext cx="8229600" cy="1368152"/>
          </a:xfrm>
        </p:spPr>
        <p:txBody>
          <a:bodyPr>
            <a:noAutofit/>
          </a:bodyPr>
          <a:lstStyle/>
          <a:p>
            <a:pPr algn="ctr"/>
            <a:r>
              <a:rPr lang="ru-RU" sz="4000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Потенциал. Разность потенциалов.</a:t>
            </a:r>
            <a:endParaRPr lang="ru-RU" sz="4000" b="1" i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1850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6596" y="190465"/>
            <a:ext cx="8385885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Работа при перемещении заряда в однородном</a:t>
            </a:r>
          </a:p>
          <a:p>
            <a:pPr algn="ctr"/>
            <a:r>
              <a:rPr lang="ru-RU" sz="2800" b="1" dirty="0">
                <a:solidFill>
                  <a:srgbClr val="C00000"/>
                </a:solidFill>
                <a:latin typeface="+mj-lt"/>
              </a:rPr>
              <a:t>э</a:t>
            </a:r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лектростатическом поле</a:t>
            </a:r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-1525821" y="3694173"/>
            <a:ext cx="4680522" cy="117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922451" y="3694173"/>
            <a:ext cx="4680522" cy="117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873305" y="1628800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873305" y="2564904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 flipH="1">
            <a:off x="873305" y="3573016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 стрелкой 13"/>
          <p:cNvCxnSpPr/>
          <p:nvPr/>
        </p:nvCxnSpPr>
        <p:spPr>
          <a:xfrm flipH="1">
            <a:off x="873305" y="4581128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/>
          <p:cNvCxnSpPr/>
          <p:nvPr/>
        </p:nvCxnSpPr>
        <p:spPr>
          <a:xfrm flipH="1">
            <a:off x="884715" y="5589240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3321577" y="148478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+</a:t>
            </a:r>
            <a:endParaRPr lang="ru-RU" sz="24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370003" y="1412775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- </a:t>
            </a:r>
            <a:endParaRPr lang="ru-RU" sz="3200" b="1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2666105" y="2996952"/>
            <a:ext cx="0" cy="1152128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2483768" y="342023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4" name="Прямая соединительная линия 23"/>
          <p:cNvCxnSpPr>
            <a:endCxn id="29" idx="4"/>
          </p:cNvCxnSpPr>
          <p:nvPr/>
        </p:nvCxnSpPr>
        <p:spPr>
          <a:xfrm>
            <a:off x="1425043" y="2996952"/>
            <a:ext cx="1" cy="71131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Овал 28"/>
          <p:cNvSpPr/>
          <p:nvPr/>
        </p:nvSpPr>
        <p:spPr>
          <a:xfrm>
            <a:off x="1262405" y="342023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2" name="Прямая со стрелкой 21"/>
          <p:cNvCxnSpPr/>
          <p:nvPr/>
        </p:nvCxnSpPr>
        <p:spPr>
          <a:xfrm>
            <a:off x="873305" y="3140968"/>
            <a:ext cx="551738" cy="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 стрелкой 29"/>
          <p:cNvCxnSpPr/>
          <p:nvPr/>
        </p:nvCxnSpPr>
        <p:spPr>
          <a:xfrm>
            <a:off x="1425044" y="3140968"/>
            <a:ext cx="1241061" cy="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>
            <a:off x="892153" y="3933056"/>
            <a:ext cx="1754253" cy="0"/>
          </a:xfrm>
          <a:prstGeom prst="straightConnector1">
            <a:avLst/>
          </a:prstGeom>
          <a:ln w="15875">
            <a:solidFill>
              <a:schemeClr val="tx1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907704" y="1282496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2700176" y="357301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41" name="TextBox 40"/>
          <p:cNvSpPr txBox="1"/>
          <p:nvPr/>
        </p:nvSpPr>
        <p:spPr>
          <a:xfrm>
            <a:off x="1477169" y="356424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2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769279" y="3573016"/>
            <a:ext cx="4571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j-lt"/>
              </a:rPr>
              <a:t>d</a:t>
            </a:r>
            <a:r>
              <a:rPr lang="ru-RU" sz="2000" b="1" i="1" baseline="-25000" dirty="0" smtClean="0">
                <a:latin typeface="+mj-lt"/>
              </a:rPr>
              <a:t>1</a:t>
            </a:r>
            <a:endParaRPr lang="ru-RU" sz="2000" b="1" i="1" baseline="-25000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924593" y="2765776"/>
            <a:ext cx="47641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i="1" dirty="0" smtClean="0">
                <a:latin typeface="+mj-lt"/>
              </a:rPr>
              <a:t>d</a:t>
            </a:r>
            <a:r>
              <a:rPr lang="en-US" sz="2000" b="1" i="1" baseline="-25000" dirty="0">
                <a:latin typeface="+mj-lt"/>
              </a:rPr>
              <a:t>2</a:t>
            </a:r>
            <a:endParaRPr lang="ru-RU" sz="2000" b="1" i="1" baseline="-25000" dirty="0">
              <a:latin typeface="+mj-lt"/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1769279" y="2798245"/>
            <a:ext cx="50687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i="1" dirty="0" smtClean="0">
                <a:latin typeface="Calibri"/>
                <a:cs typeface="Calibri"/>
              </a:rPr>
              <a:t>Δ</a:t>
            </a:r>
            <a:r>
              <a:rPr lang="en-US" sz="2000" b="1" i="1" dirty="0" smtClean="0">
                <a:latin typeface="+mj-lt"/>
              </a:rPr>
              <a:t>d</a:t>
            </a:r>
            <a:endParaRPr lang="ru-RU" sz="2000" b="1" i="1" baseline="-25000" dirty="0">
              <a:latin typeface="+mj-lt"/>
            </a:endParaRPr>
          </a:p>
        </p:txBody>
      </p:sp>
      <p:cxnSp>
        <p:nvCxnSpPr>
          <p:cNvPr id="45" name="Прямая со стрелкой 44"/>
          <p:cNvCxnSpPr/>
          <p:nvPr/>
        </p:nvCxnSpPr>
        <p:spPr>
          <a:xfrm>
            <a:off x="1972347" y="1357220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3461150" y="2227167"/>
            <a:ext cx="5376365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Вычислим работу поля при перемещении  положительного заряда </a:t>
            </a:r>
            <a:r>
              <a:rPr lang="en-US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из точки 1, находящейся на расстоянии  </a:t>
            </a:r>
            <a:r>
              <a:rPr lang="en-US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ru-RU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от «-» пластины, в точку 2, расположенную на расстоянии </a:t>
            </a:r>
            <a:r>
              <a:rPr lang="en-US" b="1" i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</a:t>
            </a:r>
            <a:r>
              <a:rPr lang="en-US" b="1" i="1" baseline="-250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ru-RU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от  нее.</a:t>
            </a:r>
            <a:endParaRPr lang="ru-RU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3461150" y="3717032"/>
            <a:ext cx="55753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Arial" pitchFamily="34" charset="0"/>
                <a:cs typeface="Arial" pitchFamily="34" charset="0"/>
              </a:rPr>
              <a:t>Работа поля положительна и равна:</a:t>
            </a:r>
          </a:p>
          <a:p>
            <a:pPr algn="ctr"/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A =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F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ru-RU" sz="2800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-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b="1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)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= </a:t>
            </a:r>
            <a:r>
              <a:rPr lang="en-US" sz="2800" b="1" i="1" dirty="0" err="1" smtClean="0">
                <a:latin typeface="Arial" pitchFamily="34" charset="0"/>
                <a:cs typeface="Arial" pitchFamily="34" charset="0"/>
              </a:rPr>
              <a:t>qE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-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d</a:t>
            </a:r>
            <a:r>
              <a:rPr lang="en-US" sz="2800" b="1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)=</a:t>
            </a:r>
          </a:p>
          <a:p>
            <a:pPr algn="ctr"/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   = - (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qEd</a:t>
            </a:r>
            <a:r>
              <a:rPr lang="en-US" sz="2800" b="1" i="1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ru-RU" sz="2800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–</a:t>
            </a:r>
            <a:r>
              <a:rPr lang="ru-RU" sz="2800" b="1" i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qEd</a:t>
            </a:r>
            <a:r>
              <a:rPr lang="en-US" sz="2800" b="1" i="1" baseline="-25000" dirty="0" smtClean="0">
                <a:latin typeface="Arial" pitchFamily="34" charset="0"/>
                <a:cs typeface="Arial" pitchFamily="34" charset="0"/>
              </a:rPr>
              <a:t>1</a:t>
            </a:r>
            <a:r>
              <a:rPr lang="ru-RU" sz="2800" b="1" i="1" baseline="-25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i="1" dirty="0" smtClean="0">
                <a:latin typeface="Arial" pitchFamily="34" charset="0"/>
                <a:cs typeface="Arial" pitchFamily="34" charset="0"/>
              </a:rPr>
              <a:t>)</a:t>
            </a:r>
            <a:endParaRPr lang="ru-RU" sz="2800" b="1" i="1" dirty="0" smtClean="0">
              <a:latin typeface="Arial" pitchFamily="34" charset="0"/>
              <a:cs typeface="Arial" pitchFamily="34" charset="0"/>
            </a:endParaRPr>
          </a:p>
          <a:p>
            <a:endParaRPr lang="ru-RU" sz="2000" b="1" dirty="0"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777861" y="1357220"/>
            <a:ext cx="43204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ru-RU" sz="2000" b="1" u="sng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Напряжение:  </a:t>
            </a:r>
            <a:r>
              <a:rPr lang="en-US" sz="2000" b="1" i="1" dirty="0" smtClean="0">
                <a:solidFill>
                  <a:prstClr val="black"/>
                </a:solidFill>
                <a:latin typeface="Bookman Old Style"/>
              </a:rPr>
              <a:t>U</a:t>
            </a:r>
            <a:r>
              <a:rPr lang="ru-RU" sz="2000" b="1" i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en-US" sz="2000" b="1" i="1" dirty="0">
                <a:solidFill>
                  <a:prstClr val="black"/>
                </a:solidFill>
                <a:latin typeface="Bookman Old Style"/>
              </a:rPr>
              <a:t>=</a:t>
            </a:r>
            <a:r>
              <a:rPr lang="ru-RU" sz="2000" b="1" i="1" dirty="0">
                <a:solidFill>
                  <a:prstClr val="black"/>
                </a:solidFill>
                <a:latin typeface="Cambria" panose="02040503050406030204" pitchFamily="18" charset="0"/>
              </a:rPr>
              <a:t>  </a:t>
            </a:r>
            <a:r>
              <a:rPr lang="el-GR" sz="2000" b="1" i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Α</a:t>
            </a:r>
            <a:r>
              <a:rPr lang="ru-RU" sz="2000" b="1" i="1" dirty="0" smtClean="0">
                <a:solidFill>
                  <a:prstClr val="black"/>
                </a:solidFill>
                <a:latin typeface="Cambria" panose="02040503050406030204" pitchFamily="18" charset="0"/>
              </a:rPr>
              <a:t> </a:t>
            </a:r>
            <a:r>
              <a:rPr lang="el-GR" sz="2000" b="1" i="1" dirty="0">
                <a:solidFill>
                  <a:prstClr val="black"/>
                </a:solidFill>
                <a:latin typeface="Cambria" panose="02040503050406030204" pitchFamily="18" charset="0"/>
              </a:rPr>
              <a:t>/</a:t>
            </a:r>
            <a:r>
              <a:rPr lang="en-US" sz="2000" b="1" i="1" dirty="0" smtClean="0">
                <a:solidFill>
                  <a:prstClr val="black"/>
                </a:solidFill>
                <a:latin typeface="Bookman Old Style"/>
              </a:rPr>
              <a:t>q</a:t>
            </a:r>
            <a:r>
              <a:rPr lang="ru-RU" sz="2000" b="1" i="1" baseline="-25000" dirty="0" smtClean="0">
                <a:solidFill>
                  <a:prstClr val="black"/>
                </a:solidFill>
                <a:latin typeface="Cambria" panose="02040503050406030204" pitchFamily="18" charset="0"/>
              </a:rPr>
              <a:t>  </a:t>
            </a:r>
            <a:endParaRPr lang="ru-RU" sz="2000" dirty="0">
              <a:solidFill>
                <a:prstClr val="black"/>
              </a:solidFill>
              <a:latin typeface="Cambria" panose="02040503050406030204" pitchFamily="18" charset="0"/>
            </a:endParaRPr>
          </a:p>
          <a:p>
            <a:endParaRPr lang="ru-RU" sz="2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46" grpId="0"/>
      <p:bldP spid="47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73060" y="334364"/>
            <a:ext cx="814690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Работа поля не зависит от формы траектории</a:t>
            </a:r>
          </a:p>
        </p:txBody>
      </p:sp>
      <p:sp>
        <p:nvSpPr>
          <p:cNvPr id="6" name="Прямоугольник 5"/>
          <p:cNvSpPr/>
          <p:nvPr/>
        </p:nvSpPr>
        <p:spPr>
          <a:xfrm rot="16200000">
            <a:off x="-1525821" y="3694173"/>
            <a:ext cx="4680522" cy="117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 rot="16200000">
            <a:off x="922451" y="3694173"/>
            <a:ext cx="4680522" cy="1177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 flipH="1">
            <a:off x="873305" y="1628800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flipH="1">
            <a:off x="873305" y="2564904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 flipH="1">
            <a:off x="873305" y="3573016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873305" y="4581128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 flipH="1">
            <a:off x="884715" y="5589240"/>
            <a:ext cx="2319132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321577" y="1484784"/>
            <a:ext cx="33855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b="1" dirty="0" smtClean="0"/>
              <a:t>+</a:t>
            </a:r>
            <a:endParaRPr lang="ru-RU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386615" y="1361674"/>
            <a:ext cx="40267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 smtClean="0"/>
              <a:t>- </a:t>
            </a:r>
            <a:endParaRPr lang="ru-RU" sz="3200" b="1" dirty="0"/>
          </a:p>
        </p:txBody>
      </p:sp>
      <p:sp>
        <p:nvSpPr>
          <p:cNvPr id="16" name="Овал 15"/>
          <p:cNvSpPr/>
          <p:nvPr/>
        </p:nvSpPr>
        <p:spPr>
          <a:xfrm>
            <a:off x="2483768" y="342023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Овал 17"/>
          <p:cNvSpPr/>
          <p:nvPr/>
        </p:nvSpPr>
        <p:spPr>
          <a:xfrm>
            <a:off x="1262405" y="342023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TextBox 21"/>
          <p:cNvSpPr txBox="1"/>
          <p:nvPr/>
        </p:nvSpPr>
        <p:spPr>
          <a:xfrm>
            <a:off x="2489151" y="306896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1262405" y="3068960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2</a:t>
            </a:r>
          </a:p>
        </p:txBody>
      </p:sp>
      <p:cxnSp>
        <p:nvCxnSpPr>
          <p:cNvPr id="31" name="Прямая со стрелкой 30"/>
          <p:cNvCxnSpPr/>
          <p:nvPr/>
        </p:nvCxnSpPr>
        <p:spPr>
          <a:xfrm>
            <a:off x="1972347" y="1357220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Полилиния 2"/>
          <p:cNvSpPr/>
          <p:nvPr/>
        </p:nvSpPr>
        <p:spPr>
          <a:xfrm>
            <a:off x="1348509" y="3694545"/>
            <a:ext cx="1293091" cy="406436"/>
          </a:xfrm>
          <a:custGeom>
            <a:avLst/>
            <a:gdLst>
              <a:gd name="connsiteX0" fmla="*/ 1293091 w 1293091"/>
              <a:gd name="connsiteY0" fmla="*/ 18473 h 406436"/>
              <a:gd name="connsiteX1" fmla="*/ 1052946 w 1293091"/>
              <a:gd name="connsiteY1" fmla="*/ 295564 h 406436"/>
              <a:gd name="connsiteX2" fmla="*/ 618836 w 1293091"/>
              <a:gd name="connsiteY2" fmla="*/ 406400 h 406436"/>
              <a:gd name="connsiteX3" fmla="*/ 221673 w 1293091"/>
              <a:gd name="connsiteY3" fmla="*/ 286328 h 406436"/>
              <a:gd name="connsiteX4" fmla="*/ 0 w 1293091"/>
              <a:gd name="connsiteY4" fmla="*/ 0 h 40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3091" h="406436">
                <a:moveTo>
                  <a:pt x="1293091" y="18473"/>
                </a:moveTo>
                <a:cubicBezTo>
                  <a:pt x="1229206" y="124691"/>
                  <a:pt x="1165322" y="230910"/>
                  <a:pt x="1052946" y="295564"/>
                </a:cubicBezTo>
                <a:cubicBezTo>
                  <a:pt x="940570" y="360218"/>
                  <a:pt x="757381" y="407939"/>
                  <a:pt x="618836" y="406400"/>
                </a:cubicBezTo>
                <a:cubicBezTo>
                  <a:pt x="480291" y="404861"/>
                  <a:pt x="324812" y="354061"/>
                  <a:pt x="221673" y="286328"/>
                </a:cubicBezTo>
                <a:cubicBezTo>
                  <a:pt x="118534" y="218595"/>
                  <a:pt x="59267" y="109297"/>
                  <a:pt x="0" y="0"/>
                </a:cubicBezTo>
              </a:path>
            </a:pathLst>
          </a:custGeom>
          <a:noFill/>
          <a:ln w="222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TextBox 31"/>
          <p:cNvSpPr txBox="1"/>
          <p:nvPr/>
        </p:nvSpPr>
        <p:spPr>
          <a:xfrm>
            <a:off x="1907704" y="1282496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33" name="Полилиния 32"/>
          <p:cNvSpPr/>
          <p:nvPr/>
        </p:nvSpPr>
        <p:spPr>
          <a:xfrm>
            <a:off x="4646515" y="1622492"/>
            <a:ext cx="3096344" cy="942411"/>
          </a:xfrm>
          <a:custGeom>
            <a:avLst/>
            <a:gdLst>
              <a:gd name="connsiteX0" fmla="*/ 1293091 w 1293091"/>
              <a:gd name="connsiteY0" fmla="*/ 18473 h 406436"/>
              <a:gd name="connsiteX1" fmla="*/ 1052946 w 1293091"/>
              <a:gd name="connsiteY1" fmla="*/ 295564 h 406436"/>
              <a:gd name="connsiteX2" fmla="*/ 618836 w 1293091"/>
              <a:gd name="connsiteY2" fmla="*/ 406400 h 406436"/>
              <a:gd name="connsiteX3" fmla="*/ 221673 w 1293091"/>
              <a:gd name="connsiteY3" fmla="*/ 286328 h 406436"/>
              <a:gd name="connsiteX4" fmla="*/ 0 w 1293091"/>
              <a:gd name="connsiteY4" fmla="*/ 0 h 4064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93091" h="406436">
                <a:moveTo>
                  <a:pt x="1293091" y="18473"/>
                </a:moveTo>
                <a:cubicBezTo>
                  <a:pt x="1229206" y="124691"/>
                  <a:pt x="1165322" y="230910"/>
                  <a:pt x="1052946" y="295564"/>
                </a:cubicBezTo>
                <a:cubicBezTo>
                  <a:pt x="940570" y="360218"/>
                  <a:pt x="757381" y="407939"/>
                  <a:pt x="618836" y="406400"/>
                </a:cubicBezTo>
                <a:cubicBezTo>
                  <a:pt x="480291" y="404861"/>
                  <a:pt x="324812" y="354061"/>
                  <a:pt x="221673" y="286328"/>
                </a:cubicBezTo>
                <a:cubicBezTo>
                  <a:pt x="118534" y="218595"/>
                  <a:pt x="59267" y="109297"/>
                  <a:pt x="0" y="0"/>
                </a:cubicBezTo>
              </a:path>
            </a:pathLst>
          </a:custGeom>
          <a:noFill/>
          <a:ln w="222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36" name="Прямая со стрелкой 35"/>
          <p:cNvCxnSpPr/>
          <p:nvPr/>
        </p:nvCxnSpPr>
        <p:spPr>
          <a:xfrm flipH="1">
            <a:off x="4711461" y="1692380"/>
            <a:ext cx="3002785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74" name="Группа 73"/>
          <p:cNvGrpSpPr/>
          <p:nvPr/>
        </p:nvGrpSpPr>
        <p:grpSpPr>
          <a:xfrm>
            <a:off x="4686996" y="1667041"/>
            <a:ext cx="3101585" cy="1093855"/>
            <a:chOff x="3786768" y="2288520"/>
            <a:chExt cx="3403295" cy="1180550"/>
          </a:xfrm>
        </p:grpSpPr>
        <p:cxnSp>
          <p:nvCxnSpPr>
            <p:cNvPr id="57" name="Прямая соединительная линия 56"/>
            <p:cNvCxnSpPr/>
            <p:nvPr/>
          </p:nvCxnSpPr>
          <p:spPr>
            <a:xfrm>
              <a:off x="4247200" y="2564904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Прямая соединительная линия 57"/>
            <p:cNvCxnSpPr/>
            <p:nvPr/>
          </p:nvCxnSpPr>
          <p:spPr>
            <a:xfrm flipH="1">
              <a:off x="4233345" y="2871630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Прямая соединительная линия 59"/>
            <p:cNvCxnSpPr/>
            <p:nvPr/>
          </p:nvCxnSpPr>
          <p:spPr>
            <a:xfrm>
              <a:off x="4693777" y="2871630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Прямая соединительная линия 60"/>
            <p:cNvCxnSpPr/>
            <p:nvPr/>
          </p:nvCxnSpPr>
          <p:spPr>
            <a:xfrm flipH="1">
              <a:off x="4693777" y="3156368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Прямая соединительная линия 61"/>
            <p:cNvCxnSpPr/>
            <p:nvPr/>
          </p:nvCxnSpPr>
          <p:spPr>
            <a:xfrm flipH="1">
              <a:off x="5154209" y="3451988"/>
              <a:ext cx="60592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Прямая соединительная линия 62"/>
            <p:cNvCxnSpPr/>
            <p:nvPr/>
          </p:nvCxnSpPr>
          <p:spPr>
            <a:xfrm>
              <a:off x="5154209" y="3156368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Прямая соединительная линия 63"/>
            <p:cNvCxnSpPr/>
            <p:nvPr/>
          </p:nvCxnSpPr>
          <p:spPr>
            <a:xfrm>
              <a:off x="5786348" y="3173450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Прямая соединительная линия 64"/>
            <p:cNvCxnSpPr/>
            <p:nvPr/>
          </p:nvCxnSpPr>
          <p:spPr>
            <a:xfrm>
              <a:off x="6270013" y="2877830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Прямая соединительная линия 65"/>
            <p:cNvCxnSpPr/>
            <p:nvPr/>
          </p:nvCxnSpPr>
          <p:spPr>
            <a:xfrm>
              <a:off x="6746856" y="2589778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Прямая соединительная линия 66"/>
            <p:cNvCxnSpPr/>
            <p:nvPr/>
          </p:nvCxnSpPr>
          <p:spPr>
            <a:xfrm>
              <a:off x="3792595" y="2294158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Прямая соединительная линия 67"/>
            <p:cNvCxnSpPr/>
            <p:nvPr/>
          </p:nvCxnSpPr>
          <p:spPr>
            <a:xfrm flipH="1">
              <a:off x="3786768" y="2564903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Прямая соединительная линия 69"/>
            <p:cNvCxnSpPr/>
            <p:nvPr/>
          </p:nvCxnSpPr>
          <p:spPr>
            <a:xfrm flipH="1">
              <a:off x="5786348" y="3167250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Прямая соединительная линия 70"/>
            <p:cNvCxnSpPr/>
            <p:nvPr/>
          </p:nvCxnSpPr>
          <p:spPr>
            <a:xfrm flipH="1">
              <a:off x="6269199" y="2884654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Прямая соединительная линия 71"/>
            <p:cNvCxnSpPr/>
            <p:nvPr/>
          </p:nvCxnSpPr>
          <p:spPr>
            <a:xfrm flipH="1">
              <a:off x="6729631" y="2589778"/>
              <a:ext cx="460432" cy="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Прямая соединительная линия 72"/>
            <p:cNvCxnSpPr/>
            <p:nvPr/>
          </p:nvCxnSpPr>
          <p:spPr>
            <a:xfrm>
              <a:off x="7190063" y="2288520"/>
              <a:ext cx="0" cy="295620"/>
            </a:xfrm>
            <a:prstGeom prst="line">
              <a:avLst/>
            </a:prstGeom>
            <a:ln w="158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1" name="Овал 80"/>
          <p:cNvSpPr/>
          <p:nvPr/>
        </p:nvSpPr>
        <p:spPr>
          <a:xfrm>
            <a:off x="4376374" y="1510045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3" name="TextBox 82"/>
          <p:cNvSpPr txBox="1"/>
          <p:nvPr/>
        </p:nvSpPr>
        <p:spPr>
          <a:xfrm>
            <a:off x="7906029" y="1628839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84" name="TextBox 83"/>
          <p:cNvSpPr txBox="1"/>
          <p:nvPr/>
        </p:nvSpPr>
        <p:spPr>
          <a:xfrm>
            <a:off x="4213509" y="1687072"/>
            <a:ext cx="32573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b="1" dirty="0"/>
              <a:t>2</a:t>
            </a:r>
            <a:endParaRPr lang="ru-RU" sz="2000" b="1" dirty="0"/>
          </a:p>
        </p:txBody>
      </p:sp>
      <p:cxnSp>
        <p:nvCxnSpPr>
          <p:cNvPr id="87" name="Прямая соединительная линия 86"/>
          <p:cNvCxnSpPr/>
          <p:nvPr/>
        </p:nvCxnSpPr>
        <p:spPr>
          <a:xfrm>
            <a:off x="5093070" y="1938956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Прямая соединительная линия 87"/>
          <p:cNvCxnSpPr/>
          <p:nvPr/>
        </p:nvCxnSpPr>
        <p:spPr>
          <a:xfrm flipH="1">
            <a:off x="5080443" y="2223158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Прямая соединительная линия 88"/>
          <p:cNvCxnSpPr/>
          <p:nvPr/>
        </p:nvCxnSpPr>
        <p:spPr>
          <a:xfrm>
            <a:off x="5500057" y="2223158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Прямая соединительная линия 89"/>
          <p:cNvCxnSpPr/>
          <p:nvPr/>
        </p:nvCxnSpPr>
        <p:spPr>
          <a:xfrm flipH="1">
            <a:off x="5500057" y="2486986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1" name="Прямая соединительная линия 90"/>
          <p:cNvCxnSpPr/>
          <p:nvPr/>
        </p:nvCxnSpPr>
        <p:spPr>
          <a:xfrm flipH="1">
            <a:off x="5919670" y="2760896"/>
            <a:ext cx="5522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Прямая соединительная линия 91"/>
          <p:cNvCxnSpPr/>
          <p:nvPr/>
        </p:nvCxnSpPr>
        <p:spPr>
          <a:xfrm>
            <a:off x="5919670" y="2486986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Прямая соединительная линия 92"/>
          <p:cNvCxnSpPr/>
          <p:nvPr/>
        </p:nvCxnSpPr>
        <p:spPr>
          <a:xfrm>
            <a:off x="6495769" y="2502813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Прямая соединительная линия 93"/>
          <p:cNvCxnSpPr/>
          <p:nvPr/>
        </p:nvCxnSpPr>
        <p:spPr>
          <a:xfrm>
            <a:off x="6936556" y="2228902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5" name="Прямая соединительная линия 94"/>
          <p:cNvCxnSpPr/>
          <p:nvPr/>
        </p:nvCxnSpPr>
        <p:spPr>
          <a:xfrm>
            <a:off x="7371125" y="1962004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6" name="Прямая соединительная линия 95"/>
          <p:cNvCxnSpPr/>
          <p:nvPr/>
        </p:nvCxnSpPr>
        <p:spPr>
          <a:xfrm>
            <a:off x="4678766" y="1688093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Прямая соединительная линия 96"/>
          <p:cNvCxnSpPr/>
          <p:nvPr/>
        </p:nvCxnSpPr>
        <p:spPr>
          <a:xfrm flipH="1">
            <a:off x="4673456" y="1938956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8" name="Прямая соединительная линия 97"/>
          <p:cNvCxnSpPr/>
          <p:nvPr/>
        </p:nvCxnSpPr>
        <p:spPr>
          <a:xfrm flipH="1">
            <a:off x="6495769" y="2497068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Прямая соединительная линия 98"/>
          <p:cNvCxnSpPr/>
          <p:nvPr/>
        </p:nvCxnSpPr>
        <p:spPr>
          <a:xfrm flipH="1">
            <a:off x="6935814" y="2235225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0" name="Прямая соединительная линия 99"/>
          <p:cNvCxnSpPr/>
          <p:nvPr/>
        </p:nvCxnSpPr>
        <p:spPr>
          <a:xfrm flipH="1">
            <a:off x="7355427" y="196200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Прямая соединительная линия 100"/>
          <p:cNvCxnSpPr/>
          <p:nvPr/>
        </p:nvCxnSpPr>
        <p:spPr>
          <a:xfrm>
            <a:off x="7775041" y="1682869"/>
            <a:ext cx="0" cy="273911"/>
          </a:xfrm>
          <a:prstGeom prst="line">
            <a:avLst/>
          </a:prstGeom>
          <a:ln w="158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3" name="Прямая соединительная линия 102"/>
          <p:cNvCxnSpPr/>
          <p:nvPr/>
        </p:nvCxnSpPr>
        <p:spPr>
          <a:xfrm flipH="1">
            <a:off x="4678766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Прямая соединительная линия 119"/>
          <p:cNvCxnSpPr/>
          <p:nvPr/>
        </p:nvCxnSpPr>
        <p:spPr>
          <a:xfrm flipH="1">
            <a:off x="5093070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Прямая соединительная линия 120"/>
          <p:cNvCxnSpPr/>
          <p:nvPr/>
        </p:nvCxnSpPr>
        <p:spPr>
          <a:xfrm flipH="1">
            <a:off x="5500056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единительная линия 121"/>
          <p:cNvCxnSpPr/>
          <p:nvPr/>
        </p:nvCxnSpPr>
        <p:spPr>
          <a:xfrm flipH="1">
            <a:off x="5919670" y="1581074"/>
            <a:ext cx="552206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Прямая соединительная линия 122"/>
          <p:cNvCxnSpPr/>
          <p:nvPr/>
        </p:nvCxnSpPr>
        <p:spPr>
          <a:xfrm flipH="1">
            <a:off x="6471876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единительная линия 123"/>
          <p:cNvCxnSpPr/>
          <p:nvPr/>
        </p:nvCxnSpPr>
        <p:spPr>
          <a:xfrm flipH="1">
            <a:off x="6892101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Прямая соединительная линия 124"/>
          <p:cNvCxnSpPr/>
          <p:nvPr/>
        </p:nvCxnSpPr>
        <p:spPr>
          <a:xfrm flipH="1">
            <a:off x="7311715" y="1581074"/>
            <a:ext cx="419614" cy="0"/>
          </a:xfrm>
          <a:prstGeom prst="line">
            <a:avLst/>
          </a:prstGeom>
          <a:ln w="158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Скругленная прямоугольная выноска 132"/>
          <p:cNvSpPr/>
          <p:nvPr/>
        </p:nvSpPr>
        <p:spPr>
          <a:xfrm flipV="1">
            <a:off x="4104457" y="1330350"/>
            <a:ext cx="4259517" cy="1672153"/>
          </a:xfrm>
          <a:prstGeom prst="wedgeRoundRectCallout">
            <a:avLst>
              <a:gd name="adj1" fmla="val -85256"/>
              <a:gd name="adj2" fmla="val -102931"/>
              <a:gd name="adj3" fmla="val 16667"/>
            </a:avLst>
          </a:prstGeom>
          <a:noFill/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4" name="TextBox 133"/>
          <p:cNvSpPr txBox="1"/>
          <p:nvPr/>
        </p:nvSpPr>
        <p:spPr>
          <a:xfrm>
            <a:off x="3552848" y="3576399"/>
            <a:ext cx="548386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При перемещении вдоль частей ступенек, перпендикулярных напряженности поля </a:t>
            </a:r>
            <a:r>
              <a:rPr lang="en-US" sz="2000" b="1" i="1" dirty="0" smtClean="0">
                <a:latin typeface="+mj-lt"/>
              </a:rPr>
              <a:t>E</a:t>
            </a:r>
            <a:r>
              <a:rPr lang="ru-RU" sz="2000" b="1" dirty="0" smtClean="0">
                <a:latin typeface="+mj-lt"/>
              </a:rPr>
              <a:t>,  работа не совершается.</a:t>
            </a:r>
            <a:endParaRPr lang="ru-RU" sz="2000" b="1" dirty="0">
              <a:latin typeface="+mj-lt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1769279" y="3137411"/>
            <a:ext cx="495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Calibri"/>
                <a:cs typeface="Calibri"/>
              </a:rPr>
              <a:t>Δ</a:t>
            </a:r>
            <a:r>
              <a:rPr lang="en-US" sz="2000" b="1" dirty="0" smtClean="0">
                <a:latin typeface="+mj-lt"/>
              </a:rPr>
              <a:t>d</a:t>
            </a:r>
            <a:endParaRPr lang="ru-RU" sz="2000" b="1" baseline="-25000" dirty="0">
              <a:latin typeface="+mj-lt"/>
            </a:endParaRPr>
          </a:p>
        </p:txBody>
      </p:sp>
      <p:sp>
        <p:nvSpPr>
          <p:cNvPr id="136" name="TextBox 135"/>
          <p:cNvSpPr txBox="1"/>
          <p:nvPr/>
        </p:nvSpPr>
        <p:spPr>
          <a:xfrm>
            <a:off x="5948880" y="1704432"/>
            <a:ext cx="495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Calibri"/>
                <a:cs typeface="Calibri"/>
              </a:rPr>
              <a:t>Δ</a:t>
            </a:r>
            <a:r>
              <a:rPr lang="en-US" sz="2000" b="1" dirty="0" smtClean="0">
                <a:latin typeface="+mj-lt"/>
              </a:rPr>
              <a:t>d</a:t>
            </a:r>
            <a:endParaRPr lang="ru-RU" sz="2000" b="1" baseline="-25000" dirty="0">
              <a:latin typeface="+mj-lt"/>
            </a:endParaRPr>
          </a:p>
        </p:txBody>
      </p:sp>
      <p:cxnSp>
        <p:nvCxnSpPr>
          <p:cNvPr id="140" name="Прямая соединительная линия 139"/>
          <p:cNvCxnSpPr/>
          <p:nvPr/>
        </p:nvCxnSpPr>
        <p:spPr>
          <a:xfrm>
            <a:off x="4698648" y="1581074"/>
            <a:ext cx="3101585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1" name="Овал 140"/>
          <p:cNvSpPr/>
          <p:nvPr/>
        </p:nvSpPr>
        <p:spPr>
          <a:xfrm>
            <a:off x="7689781" y="1468381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2" name="TextBox 141"/>
          <p:cNvSpPr txBox="1"/>
          <p:nvPr/>
        </p:nvSpPr>
        <p:spPr>
          <a:xfrm>
            <a:off x="3578371" y="4650439"/>
            <a:ext cx="548386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При перемещении вдоль частей ступенек, параллельных  </a:t>
            </a:r>
            <a:r>
              <a:rPr lang="en-US" sz="2000" b="1" i="1" dirty="0" smtClean="0">
                <a:latin typeface="+mj-lt"/>
              </a:rPr>
              <a:t>E</a:t>
            </a:r>
            <a:r>
              <a:rPr lang="ru-RU" sz="2000" b="1" dirty="0" smtClean="0">
                <a:latin typeface="+mj-lt"/>
              </a:rPr>
              <a:t>, совершается работа , равная  работе по перемещению заряда из точки 1 в точку 2 на расстояние </a:t>
            </a:r>
            <a:r>
              <a:rPr lang="el-GR" sz="2000" b="1" dirty="0" smtClean="0">
                <a:latin typeface="Calibri"/>
                <a:cs typeface="Calibri"/>
              </a:rPr>
              <a:t>Δ</a:t>
            </a:r>
            <a:r>
              <a:rPr lang="en-US" sz="2000" b="1" dirty="0" smtClean="0">
                <a:latin typeface="Calibri"/>
                <a:cs typeface="Calibri"/>
              </a:rPr>
              <a:t>d</a:t>
            </a:r>
            <a:r>
              <a:rPr lang="ru-RU" sz="2000" b="1" dirty="0" smtClean="0">
                <a:latin typeface="Calibri"/>
                <a:cs typeface="Calibri"/>
              </a:rPr>
              <a:t>  </a:t>
            </a:r>
            <a:r>
              <a:rPr lang="ru-RU" sz="2000" b="1" dirty="0" smtClean="0">
                <a:latin typeface="+mj-lt"/>
              </a:rPr>
              <a:t>вдоль  силовой  линии.</a:t>
            </a:r>
            <a:endParaRPr lang="ru-RU" sz="2000" b="1" dirty="0">
              <a:latin typeface="+mj-lt"/>
            </a:endParaRPr>
          </a:p>
        </p:txBody>
      </p:sp>
      <p:cxnSp>
        <p:nvCxnSpPr>
          <p:cNvPr id="145" name="Прямая со стрелкой 144"/>
          <p:cNvCxnSpPr/>
          <p:nvPr/>
        </p:nvCxnSpPr>
        <p:spPr>
          <a:xfrm>
            <a:off x="5563572" y="5013176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6" name="Прямая со стрелкой 145"/>
          <p:cNvCxnSpPr/>
          <p:nvPr/>
        </p:nvCxnSpPr>
        <p:spPr>
          <a:xfrm>
            <a:off x="3660130" y="4282047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2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20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2000"/>
                                        <p:tgtEl>
                                          <p:spTgt spid="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7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3" dur="2000"/>
                                        <p:tgtEl>
                                          <p:spTgt spid="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2000"/>
                            </p:stCondLst>
                            <p:childTnLst>
                              <p:par>
                                <p:cTn id="5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20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2000"/>
                                        <p:tgtEl>
                                          <p:spTgt spid="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1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20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7" dur="20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3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6" dur="20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9" dur="20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2" dur="20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6" fill="hold">
                            <p:stCondLst>
                              <p:cond delay="4000"/>
                            </p:stCondLst>
                            <p:childTnLst>
                              <p:par>
                                <p:cTn id="107" presetID="8" presetClass="emph" presetSubtype="0" repeatCount="2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08" dur="2000" fill="hold"/>
                                        <p:tgtEl>
                                          <p:spTgt spid="96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9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0" dur="20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1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2" dur="20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3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4" dur="2000" fill="hold"/>
                                        <p:tgtEl>
                                          <p:spTgt spid="9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5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6" dur="20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7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8" dur="20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19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0" dur="2000" fill="hold"/>
                                        <p:tgtEl>
                                          <p:spTgt spid="9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21" presetID="8" presetClass="emph" presetSubtype="0" repeatCount="2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22" dur="20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3" fill="hold">
                            <p:stCondLst>
                              <p:cond delay="8000"/>
                            </p:stCondLst>
                            <p:childTnLst>
                              <p:par>
                                <p:cTn id="124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0" fill="hold">
                      <p:stCondLst>
                        <p:cond delay="indefinite"/>
                      </p:stCondLst>
                      <p:childTnLst>
                        <p:par>
                          <p:cTn id="141" fill="hold">
                            <p:stCondLst>
                              <p:cond delay="0"/>
                            </p:stCondLst>
                            <p:childTnLst>
                              <p:par>
                                <p:cTn id="142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4" dur="20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7" dur="20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8" fill="hold">
                            <p:stCondLst>
                              <p:cond delay="2000"/>
                            </p:stCondLst>
                            <p:childTnLst>
                              <p:par>
                                <p:cTn id="149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0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3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5" fill="hold">
                            <p:stCondLst>
                              <p:cond delay="4000"/>
                            </p:stCondLst>
                            <p:childTnLst>
                              <p:par>
                                <p:cTn id="15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9" fill="hold">
                            <p:stCondLst>
                              <p:cond delay="4500"/>
                            </p:stCondLst>
                            <p:childTnLst>
                              <p:par>
                                <p:cTn id="16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1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0"/>
                            </p:stCondLst>
                            <p:childTnLst>
                              <p:par>
                                <p:cTn id="16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6" dur="5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7" fill="hold">
                            <p:stCondLst>
                              <p:cond delay="5500"/>
                            </p:stCondLst>
                            <p:childTnLst>
                              <p:par>
                                <p:cTn id="168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1" fill="hold">
                            <p:stCondLst>
                              <p:cond delay="6000"/>
                            </p:stCondLst>
                            <p:childTnLst>
                              <p:par>
                                <p:cTn id="17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4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5" fill="hold">
                            <p:stCondLst>
                              <p:cond delay="6500"/>
                            </p:stCondLst>
                            <p:childTnLst>
                              <p:par>
                                <p:cTn id="176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77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9" fill="hold">
                            <p:stCondLst>
                              <p:cond delay="7000"/>
                            </p:stCondLst>
                            <p:childTnLst>
                              <p:par>
                                <p:cTn id="18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2" dur="5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3" fill="hold">
                            <p:stCondLst>
                              <p:cond delay="7500"/>
                            </p:stCondLst>
                            <p:childTnLst>
                              <p:par>
                                <p:cTn id="184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5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7" fill="hold">
                            <p:stCondLst>
                              <p:cond delay="8000"/>
                            </p:stCondLst>
                            <p:childTnLst>
                              <p:par>
                                <p:cTn id="18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0" dur="500"/>
                                        <p:tgtEl>
                                          <p:spTgt spid="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1" fill="hold">
                            <p:stCondLst>
                              <p:cond delay="8500"/>
                            </p:stCondLst>
                            <p:childTnLst>
                              <p:par>
                                <p:cTn id="192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5" fill="hold">
                            <p:stCondLst>
                              <p:cond delay="9000"/>
                            </p:stCondLst>
                            <p:childTnLst>
                              <p:par>
                                <p:cTn id="19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9" fill="hold">
                            <p:stCondLst>
                              <p:cond delay="9500"/>
                            </p:stCondLst>
                            <p:childTnLst>
                              <p:par>
                                <p:cTn id="200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01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3" fill="hold">
                            <p:stCondLst>
                              <p:cond delay="10000"/>
                            </p:stCondLst>
                            <p:childTnLst>
                              <p:par>
                                <p:cTn id="20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6" dur="5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7" fill="hold">
                            <p:stCondLst>
                              <p:cond delay="10500"/>
                            </p:stCondLst>
                            <p:childTnLst>
                              <p:par>
                                <p:cTn id="208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0" dur="2000"/>
                                        <p:tgtEl>
                                          <p:spTgt spid="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1" presetID="22" presetClass="entr" presetSubtype="2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3" dur="20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3" grpId="0" animBg="1"/>
      <p:bldP spid="33" grpId="0" animBg="1"/>
      <p:bldP spid="33" grpId="1" animBg="1"/>
      <p:bldP spid="81" grpId="0" animBg="1"/>
      <p:bldP spid="83" grpId="0"/>
      <p:bldP spid="84" grpId="0"/>
      <p:bldP spid="133" grpId="0" animBg="1"/>
      <p:bldP spid="134" grpId="0"/>
      <p:bldP spid="136" grpId="0"/>
      <p:bldP spid="136" grpId="1"/>
      <p:bldP spid="141" grpId="0" animBg="1"/>
      <p:bldP spid="142" grpId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276842" y="342765"/>
            <a:ext cx="4685386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+mj-lt"/>
              </a:rPr>
              <a:t>Потенциальная энергия</a:t>
            </a:r>
            <a:endParaRPr lang="ru-RU" sz="3200" b="1" dirty="0" smtClean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06891" y="1340768"/>
            <a:ext cx="82868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Известный факт:</a:t>
            </a:r>
            <a:r>
              <a:rPr lang="ru-RU" sz="2000" b="1" dirty="0" smtClean="0">
                <a:latin typeface="+mj-lt"/>
              </a:rPr>
              <a:t>  Если работа не зависит от формы траектории, то она равна изменению потенциальной энергии, взятому с противоположным знаком, т.е.</a:t>
            </a:r>
          </a:p>
          <a:p>
            <a:r>
              <a:rPr lang="ru-RU" sz="2000" b="1" i="1" dirty="0" smtClean="0">
                <a:solidFill>
                  <a:srgbClr val="C00000"/>
                </a:solidFill>
                <a:latin typeface="+mj-lt"/>
              </a:rPr>
              <a:t>                                                                      A = –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(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r>
              <a:rPr lang="en-US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2</a:t>
            </a:r>
            <a:r>
              <a:rPr lang="ru-RU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–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p1</a:t>
            </a:r>
            <a:r>
              <a:rPr lang="ru-RU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)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=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– </a:t>
            </a:r>
            <a:r>
              <a:rPr lang="el-GR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Δ</a:t>
            </a:r>
            <a:r>
              <a:rPr lang="en-US" sz="2000" b="1" i="1" dirty="0" err="1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err="1" smtClean="0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endParaRPr lang="ru-RU" sz="2000" b="1" i="1" baseline="-25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13787" y="2669998"/>
            <a:ext cx="734481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+mj-lt"/>
              </a:rPr>
              <a:t>Ранее мы получили формулу:  </a:t>
            </a:r>
            <a:r>
              <a:rPr lang="ru-RU" sz="2000" b="1" i="1" dirty="0" smtClean="0">
                <a:latin typeface="+mj-lt"/>
              </a:rPr>
              <a:t> 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</a:rPr>
              <a:t>A =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– (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qEd</a:t>
            </a:r>
            <a:r>
              <a:rPr lang="en-US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2</a:t>
            </a:r>
            <a:r>
              <a:rPr lang="ru-RU" sz="2000" b="1" i="1" baseline="-25000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–</a:t>
            </a:r>
            <a:r>
              <a:rPr lang="ru-RU" sz="2000" b="1" i="1" dirty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qEd</a:t>
            </a:r>
            <a:r>
              <a:rPr lang="en-US" sz="2000" b="1" i="1" baseline="-25000" dirty="0">
                <a:solidFill>
                  <a:srgbClr val="C00000"/>
                </a:solidFill>
                <a:latin typeface="+mj-lt"/>
                <a:cs typeface="Calibri"/>
              </a:rPr>
              <a:t>1</a:t>
            </a:r>
            <a:r>
              <a:rPr lang="ru-RU" sz="2000" b="1" i="1" baseline="-25000" dirty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)</a:t>
            </a:r>
            <a:endParaRPr lang="ru-RU" sz="2000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06891" y="3212976"/>
            <a:ext cx="778386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Очевидно, что  потенциальная энергия заряда в однородном </a:t>
            </a:r>
          </a:p>
          <a:p>
            <a:r>
              <a:rPr lang="ru-RU" sz="2000" b="1" dirty="0" smtClean="0">
                <a:latin typeface="+mj-lt"/>
              </a:rPr>
              <a:t>электростатическом поле равна:    </a:t>
            </a:r>
            <a:r>
              <a:rPr lang="en-US" sz="2000" b="1" i="1" dirty="0" err="1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err="1" smtClean="0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=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err="1" smtClean="0">
                <a:solidFill>
                  <a:srgbClr val="C00000"/>
                </a:solidFill>
                <a:latin typeface="+mj-lt"/>
                <a:cs typeface="Calibri"/>
              </a:rPr>
              <a:t>qEd</a:t>
            </a:r>
            <a:endParaRPr lang="ru-RU" sz="2000" b="1" i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315338" y="3978592"/>
            <a:ext cx="283923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Важные зависимости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58583" y="4378702"/>
            <a:ext cx="835275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</a:rPr>
              <a:t>Если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&gt;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0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,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  <a:cs typeface="Calibri"/>
              </a:rPr>
              <a:t>то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 </a:t>
            </a:r>
            <a:r>
              <a:rPr lang="el-GR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Δ</a:t>
            </a:r>
            <a:r>
              <a:rPr lang="en-US" sz="2000" b="1" i="1" dirty="0" err="1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err="1" smtClean="0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&lt;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0</a:t>
            </a:r>
            <a:r>
              <a:rPr lang="ru-RU" sz="2000" b="1" i="1" dirty="0">
                <a:latin typeface="+mj-lt"/>
                <a:cs typeface="Calibri"/>
              </a:rPr>
              <a:t>  </a:t>
            </a:r>
            <a:r>
              <a:rPr lang="ru-RU" sz="2000" b="1" i="1" dirty="0" smtClean="0">
                <a:latin typeface="+mj-lt"/>
                <a:cs typeface="Calibri"/>
              </a:rPr>
              <a:t>– </a:t>
            </a:r>
            <a:r>
              <a:rPr lang="ru-RU" sz="2000" b="1" dirty="0" smtClean="0">
                <a:latin typeface="+mj-lt"/>
                <a:cs typeface="Calibri"/>
              </a:rPr>
              <a:t>потенциальная энергия заряженного тела уменьшается, а кинетическая энергия  возрастает;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  <a:cs typeface="Calibri"/>
              </a:rPr>
              <a:t>Если 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</a:rPr>
              <a:t>A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ru-RU" sz="2000" b="1" i="1" dirty="0">
                <a:solidFill>
                  <a:srgbClr val="C00000"/>
                </a:solidFill>
                <a:latin typeface="+mj-lt"/>
                <a:cs typeface="Calibri"/>
              </a:rPr>
              <a:t>&lt;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0</a:t>
            </a:r>
            <a:r>
              <a:rPr lang="ru-RU" sz="2000" b="1" i="1" dirty="0">
                <a:solidFill>
                  <a:srgbClr val="C00000"/>
                </a:solidFill>
                <a:latin typeface="+mj-lt"/>
                <a:cs typeface="Calibri"/>
              </a:rPr>
              <a:t>, </a:t>
            </a:r>
            <a:r>
              <a:rPr lang="ru-RU" sz="2000" b="1" dirty="0">
                <a:solidFill>
                  <a:srgbClr val="C00000"/>
                </a:solidFill>
                <a:latin typeface="+mj-lt"/>
                <a:cs typeface="Calibri"/>
              </a:rPr>
              <a:t>то</a:t>
            </a:r>
            <a:r>
              <a:rPr lang="ru-RU" sz="2000" b="1" i="1" dirty="0">
                <a:solidFill>
                  <a:srgbClr val="C00000"/>
                </a:solidFill>
                <a:latin typeface="+mj-lt"/>
                <a:cs typeface="Calibri"/>
              </a:rPr>
              <a:t>  </a:t>
            </a:r>
            <a:r>
              <a:rPr lang="el-GR" sz="2000" b="1" i="1" dirty="0">
                <a:solidFill>
                  <a:srgbClr val="C00000"/>
                </a:solidFill>
                <a:latin typeface="+mj-lt"/>
                <a:cs typeface="Calibri"/>
              </a:rPr>
              <a:t>Δ</a:t>
            </a:r>
            <a:r>
              <a:rPr lang="en-US" sz="2000" b="1" i="1" dirty="0" err="1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err="1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r>
              <a:rPr lang="ru-RU" sz="2000" b="1" i="1" dirty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&gt;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>
                <a:solidFill>
                  <a:srgbClr val="C00000"/>
                </a:solidFill>
                <a:latin typeface="+mj-lt"/>
                <a:cs typeface="Calibri"/>
              </a:rPr>
              <a:t>0</a:t>
            </a:r>
            <a:r>
              <a:rPr lang="ru-RU" sz="2000" b="1" dirty="0" smtClean="0">
                <a:latin typeface="+mj-lt"/>
                <a:cs typeface="Calibri"/>
              </a:rPr>
              <a:t>  – потенциальная энергия  возрастает, а кинетическая энергия уменьшается;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  <a:cs typeface="Calibri"/>
              </a:rPr>
              <a:t>Если  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А = 0,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  <a:cs typeface="Calibri"/>
              </a:rPr>
              <a:t> то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 </a:t>
            </a:r>
            <a:r>
              <a:rPr lang="el-GR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Δ</a:t>
            </a:r>
            <a:r>
              <a:rPr lang="en-US" sz="2000" b="1" i="1" dirty="0" err="1" smtClean="0">
                <a:solidFill>
                  <a:srgbClr val="C00000"/>
                </a:solidFill>
                <a:latin typeface="+mj-lt"/>
                <a:cs typeface="Calibri"/>
              </a:rPr>
              <a:t>W</a:t>
            </a:r>
            <a:r>
              <a:rPr lang="en-US" sz="2000" b="1" i="1" baseline="-25000" dirty="0" err="1" smtClean="0">
                <a:solidFill>
                  <a:srgbClr val="C00000"/>
                </a:solidFill>
                <a:latin typeface="+mj-lt"/>
                <a:cs typeface="Calibri"/>
              </a:rPr>
              <a:t>p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=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0</a:t>
            </a:r>
            <a:r>
              <a:rPr lang="ru-RU" sz="2000" b="1" i="1" dirty="0" smtClean="0">
                <a:solidFill>
                  <a:srgbClr val="C00000"/>
                </a:solidFill>
                <a:latin typeface="+mj-lt"/>
                <a:cs typeface="Calibri"/>
              </a:rPr>
              <a:t> </a:t>
            </a:r>
            <a:r>
              <a:rPr lang="ru-RU" sz="2000" b="1" i="1" dirty="0" smtClean="0">
                <a:latin typeface="+mj-lt"/>
                <a:cs typeface="Calibri"/>
              </a:rPr>
              <a:t>– </a:t>
            </a:r>
            <a:r>
              <a:rPr lang="ru-RU" sz="2000" b="1" dirty="0" smtClean="0">
                <a:latin typeface="+mj-lt"/>
                <a:cs typeface="Calibri"/>
              </a:rPr>
              <a:t>потенциальная энергия не изменяется и  кинетическая энергия   постоянна.</a:t>
            </a:r>
            <a:endParaRPr lang="ru-RU" sz="2000" b="1" dirty="0">
              <a:latin typeface="+mj-lt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27584" y="6365470"/>
            <a:ext cx="739706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! ! !      На замкнутой траектории работа поля равна нулю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 build="allAtOnce"/>
      <p:bldP spid="3" grpId="0"/>
      <p:bldP spid="4" grpId="0"/>
      <p:bldP spid="5" grpId="0"/>
      <p:bldP spid="6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214149" y="342765"/>
            <a:ext cx="681077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Потенциал электростатического поля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179512" y="1708945"/>
            <a:ext cx="892899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</a:rPr>
              <a:t>Работа поля при перемещении тела из одной точки в другую не зависит от формы траектории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atin typeface="+mj-lt"/>
              </a:rPr>
              <a:t>Работа поля при перемещении тела на замкнутой траектории   равна нулю</a:t>
            </a:r>
          </a:p>
          <a:p>
            <a:endParaRPr lang="ru-RU" sz="2000" b="1" dirty="0">
              <a:latin typeface="+mj-lt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89892" y="1247280"/>
            <a:ext cx="45846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C00000"/>
                </a:solidFill>
                <a:latin typeface="+mj-lt"/>
              </a:rPr>
              <a:t>Потенциальное поле</a:t>
            </a:r>
            <a:endParaRPr lang="ru-RU" sz="24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6" name="Левая фигурная скобка 5"/>
          <p:cNvSpPr/>
          <p:nvPr/>
        </p:nvSpPr>
        <p:spPr>
          <a:xfrm rot="16200000">
            <a:off x="4250907" y="-1149735"/>
            <a:ext cx="504056" cy="8424938"/>
          </a:xfrm>
          <a:prstGeom prst="leftBrace">
            <a:avLst>
              <a:gd name="adj1" fmla="val 106672"/>
              <a:gd name="adj2" fmla="val 50000"/>
            </a:avLst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676672" y="3255942"/>
            <a:ext cx="747986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</a:rPr>
              <a:t>Любое электростатическое поле потенциально;</a:t>
            </a:r>
          </a:p>
          <a:p>
            <a:pPr marL="342900" indent="-342900" algn="ctr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</a:rPr>
              <a:t>Только  для однородного электростатического  поля  применима формула   </a:t>
            </a:r>
            <a:r>
              <a:rPr lang="en-US" sz="2000" b="1" i="1" dirty="0" err="1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W</a:t>
            </a:r>
            <a:r>
              <a:rPr lang="en-US" sz="2000" b="1" i="1" baseline="-25000" dirty="0" err="1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p</a:t>
            </a:r>
            <a:r>
              <a:rPr lang="ru-RU" sz="2000" b="1" i="1" dirty="0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 </a:t>
            </a:r>
            <a:r>
              <a:rPr lang="en-US" sz="2000" b="1" i="1" dirty="0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=</a:t>
            </a:r>
            <a:r>
              <a:rPr lang="ru-RU" sz="2000" b="1" i="1" dirty="0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 </a:t>
            </a:r>
            <a:r>
              <a:rPr lang="en-US" sz="2000" b="1" i="1" dirty="0" err="1" smtClean="0">
                <a:solidFill>
                  <a:srgbClr val="C00000"/>
                </a:solidFill>
                <a:latin typeface="Cambria" pitchFamily="18" charset="0"/>
                <a:cs typeface="Calibri"/>
              </a:rPr>
              <a:t>qEd</a:t>
            </a:r>
            <a:endParaRPr lang="ru-RU" sz="2000" b="1" i="1" dirty="0" smtClean="0">
              <a:solidFill>
                <a:srgbClr val="C00000"/>
              </a:solidFill>
              <a:latin typeface="Cambria" pitchFamily="18" charset="0"/>
            </a:endParaRPr>
          </a:p>
          <a:p>
            <a:pPr marL="342900" indent="-342900" algn="ctr">
              <a:buFont typeface="Arial" pitchFamily="34" charset="0"/>
              <a:buChar char="•"/>
            </a:pPr>
            <a:endParaRPr lang="ru-RU" sz="2000" b="1" dirty="0">
              <a:latin typeface="+mj-lt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95536" y="4293096"/>
            <a:ext cx="465428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Потенциалом </a:t>
            </a:r>
            <a:r>
              <a:rPr lang="ru-RU" sz="2000" b="1" dirty="0" smtClean="0">
                <a:latin typeface="+mj-lt"/>
              </a:rPr>
              <a:t> электростатического поля называют отношение потенциальной  энергии  заряда</a:t>
            </a:r>
          </a:p>
          <a:p>
            <a:pPr algn="ctr"/>
            <a:r>
              <a:rPr lang="ru-RU" sz="2000" b="1" dirty="0" smtClean="0">
                <a:latin typeface="+mj-lt"/>
              </a:rPr>
              <a:t> в  поле  к  этому  заряду  </a:t>
            </a:r>
            <a:endParaRPr lang="ru-RU" sz="2000" b="1" dirty="0">
              <a:latin typeface="+mj-lt"/>
            </a:endParaRPr>
          </a:p>
        </p:txBody>
      </p:sp>
      <p:sp>
        <p:nvSpPr>
          <p:cNvPr id="19" name="Скругленный прямоугольник 18"/>
          <p:cNvSpPr/>
          <p:nvPr/>
        </p:nvSpPr>
        <p:spPr>
          <a:xfrm>
            <a:off x="323528" y="4293096"/>
            <a:ext cx="4654282" cy="132343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2" name="Группа 31"/>
          <p:cNvGrpSpPr/>
          <p:nvPr/>
        </p:nvGrpSpPr>
        <p:grpSpPr>
          <a:xfrm>
            <a:off x="6084168" y="4466724"/>
            <a:ext cx="2321469" cy="1105104"/>
            <a:chOff x="2485054" y="5289915"/>
            <a:chExt cx="2321469" cy="1105104"/>
          </a:xfrm>
        </p:grpSpPr>
        <p:sp>
          <p:nvSpPr>
            <p:cNvPr id="20" name="TextBox 19"/>
            <p:cNvSpPr txBox="1"/>
            <p:nvPr/>
          </p:nvSpPr>
          <p:spPr>
            <a:xfrm>
              <a:off x="2485054" y="5604374"/>
              <a:ext cx="2321469" cy="64633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sz="3600" b="1" dirty="0" smtClean="0">
                  <a:solidFill>
                    <a:srgbClr val="C00000"/>
                  </a:solidFill>
                  <a:latin typeface="+mj-lt"/>
                </a:rPr>
                <a:t>φ</a:t>
              </a:r>
              <a:r>
                <a:rPr lang="ru-RU" sz="3600" b="1" dirty="0" smtClean="0">
                  <a:solidFill>
                    <a:srgbClr val="C00000"/>
                  </a:solidFill>
                  <a:latin typeface="+mj-lt"/>
                </a:rPr>
                <a:t> </a:t>
              </a:r>
              <a:r>
                <a:rPr lang="el-GR" sz="3600" b="1" dirty="0" smtClean="0">
                  <a:solidFill>
                    <a:srgbClr val="C00000"/>
                  </a:solidFill>
                  <a:latin typeface="+mj-lt"/>
                </a:rPr>
                <a:t>=</a:t>
              </a:r>
              <a:r>
                <a:rPr lang="ru-RU" sz="3600" b="1" dirty="0" smtClean="0">
                  <a:solidFill>
                    <a:srgbClr val="C00000"/>
                  </a:solidFill>
                  <a:latin typeface="+mj-lt"/>
                </a:rPr>
                <a:t>              </a:t>
              </a:r>
              <a:endParaRPr lang="ru-RU" sz="3600" b="1" dirty="0">
                <a:solidFill>
                  <a:srgbClr val="C00000"/>
                </a:solidFill>
                <a:latin typeface="+mj-lt"/>
              </a:endParaRPr>
            </a:p>
          </p:txBody>
        </p:sp>
        <p:sp>
          <p:nvSpPr>
            <p:cNvPr id="21" name="Прямоугольник 20"/>
            <p:cNvSpPr/>
            <p:nvPr/>
          </p:nvSpPr>
          <p:spPr>
            <a:xfrm>
              <a:off x="3345641" y="5289915"/>
              <a:ext cx="849913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i="1" dirty="0" err="1">
                  <a:solidFill>
                    <a:srgbClr val="C00000"/>
                  </a:solidFill>
                  <a:latin typeface="+mj-lt"/>
                  <a:cs typeface="Calibri"/>
                </a:rPr>
                <a:t>W</a:t>
              </a:r>
              <a:r>
                <a:rPr lang="en-US" sz="3600" b="1" i="1" baseline="-25000" dirty="0" err="1">
                  <a:solidFill>
                    <a:srgbClr val="C00000"/>
                  </a:solidFill>
                  <a:latin typeface="+mj-lt"/>
                  <a:cs typeface="Calibri"/>
                </a:rPr>
                <a:t>p</a:t>
              </a:r>
              <a:endParaRPr lang="ru-RU" sz="3600" dirty="0">
                <a:latin typeface="+mj-lt"/>
              </a:endParaRPr>
            </a:p>
          </p:txBody>
        </p:sp>
        <p:cxnSp>
          <p:nvCxnSpPr>
            <p:cNvPr id="29" name="Прямая соединительная линия 28"/>
            <p:cNvCxnSpPr/>
            <p:nvPr/>
          </p:nvCxnSpPr>
          <p:spPr>
            <a:xfrm>
              <a:off x="3362924" y="5927539"/>
              <a:ext cx="601925" cy="0"/>
            </a:xfrm>
            <a:prstGeom prst="line">
              <a:avLst/>
            </a:prstGeom>
            <a:ln w="15875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Прямоугольник 30"/>
            <p:cNvSpPr/>
            <p:nvPr/>
          </p:nvSpPr>
          <p:spPr>
            <a:xfrm>
              <a:off x="3362924" y="5748688"/>
              <a:ext cx="471604" cy="646331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3600" b="1" i="1" dirty="0">
                  <a:solidFill>
                    <a:srgbClr val="C00000"/>
                  </a:solidFill>
                  <a:latin typeface="+mj-lt"/>
                  <a:cs typeface="Calibri"/>
                </a:rPr>
                <a:t>q</a:t>
              </a:r>
              <a:endParaRPr lang="ru-RU" sz="3600" i="1" dirty="0">
                <a:latin typeface="+mj-lt"/>
              </a:endParaRPr>
            </a:p>
          </p:txBody>
        </p:sp>
      </p:grpSp>
      <p:sp>
        <p:nvSpPr>
          <p:cNvPr id="33" name="Скругленный прямоугольник 32"/>
          <p:cNvSpPr/>
          <p:nvPr/>
        </p:nvSpPr>
        <p:spPr>
          <a:xfrm>
            <a:off x="5940152" y="4509120"/>
            <a:ext cx="1776613" cy="1080120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TextBox 33"/>
          <p:cNvSpPr txBox="1"/>
          <p:nvPr/>
        </p:nvSpPr>
        <p:spPr>
          <a:xfrm>
            <a:off x="1231229" y="6359546"/>
            <a:ext cx="661010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Потенциал – энергетическая  характеристика  поля 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2195736" y="5805264"/>
            <a:ext cx="470160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Единица потенциала </a:t>
            </a:r>
            <a:r>
              <a:rPr lang="ru-RU" sz="2000" b="1" dirty="0">
                <a:latin typeface="+mj-lt"/>
              </a:rPr>
              <a:t> </a:t>
            </a:r>
            <a:r>
              <a:rPr lang="ru-RU" sz="2000" b="1" dirty="0" smtClean="0">
                <a:latin typeface="+mj-lt"/>
              </a:rPr>
              <a:t>в СИ: 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1[</a:t>
            </a:r>
            <a:r>
              <a:rPr lang="el-GR" sz="2000" b="1" dirty="0" smtClean="0">
                <a:solidFill>
                  <a:srgbClr val="C00000"/>
                </a:solidFill>
                <a:latin typeface="+mj-lt"/>
              </a:rPr>
              <a:t>φ]=1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</a:rPr>
              <a:t>B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2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20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  <p:bldP spid="5" grpId="0"/>
      <p:bldP spid="6" grpId="0" animBg="1"/>
      <p:bldP spid="7" grpId="0"/>
      <p:bldP spid="18" grpId="0"/>
      <p:bldP spid="19" grpId="0" animBg="1"/>
      <p:bldP spid="33" grpId="0" animBg="1"/>
      <p:bldP spid="34" grpId="0"/>
      <p:bldP spid="35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119733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574169" y="342765"/>
            <a:ext cx="40907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Разность потенциалов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299056" y="1268760"/>
            <a:ext cx="86409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Значение потенциала </a:t>
            </a:r>
            <a:r>
              <a:rPr lang="ru-RU" sz="2000" b="1" dirty="0" smtClean="0">
                <a:latin typeface="+mj-lt"/>
              </a:rPr>
              <a:t>в данной точке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зависит </a:t>
            </a:r>
            <a:r>
              <a:rPr lang="ru-RU" sz="2000" b="1" dirty="0" smtClean="0">
                <a:latin typeface="+mj-lt"/>
              </a:rPr>
              <a:t>от выбора нулевого уровня для отсчета потенциала</a:t>
            </a:r>
          </a:p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Изменение</a:t>
            </a:r>
            <a:r>
              <a:rPr lang="ru-RU" sz="2000" b="1" dirty="0" smtClean="0">
                <a:latin typeface="+mj-lt"/>
              </a:rPr>
              <a:t> же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потенциала</a:t>
            </a:r>
            <a:r>
              <a:rPr lang="ru-RU" sz="2000" b="1" dirty="0" smtClean="0">
                <a:latin typeface="+mj-lt"/>
              </a:rPr>
              <a:t> от выбора нулевого уровня отсчета потенциала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не зависит.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99056" y="2492896"/>
            <a:ext cx="873744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err="1" smtClean="0">
                <a:latin typeface="+mj-lt"/>
                <a:cs typeface="Calibri"/>
              </a:rPr>
              <a:t>W</a:t>
            </a:r>
            <a:r>
              <a:rPr lang="en-US" sz="2000" b="1" i="1" baseline="-25000" dirty="0" err="1" smtClean="0">
                <a:latin typeface="+mj-lt"/>
                <a:cs typeface="Calibri"/>
              </a:rPr>
              <a:t>p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=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q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endParaRPr lang="ru-RU" sz="2000" b="1" i="1" dirty="0" smtClean="0">
              <a:latin typeface="+mj-lt"/>
              <a:cs typeface="Calibri"/>
            </a:endParaRPr>
          </a:p>
          <a:p>
            <a:pPr algn="ctr"/>
            <a:r>
              <a:rPr lang="el-GR" sz="2000" b="1" i="1" dirty="0" smtClean="0">
                <a:latin typeface="+mj-lt"/>
                <a:cs typeface="Calibri"/>
              </a:rPr>
              <a:t>Α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=</a:t>
            </a:r>
            <a:r>
              <a:rPr lang="ru-RU" sz="2000" b="1" i="1" dirty="0" smtClean="0">
                <a:latin typeface="+mj-lt"/>
                <a:cs typeface="Calibri"/>
              </a:rPr>
              <a:t> – </a:t>
            </a:r>
            <a:r>
              <a:rPr lang="el-GR" sz="2000" b="1" i="1" dirty="0" smtClean="0">
                <a:latin typeface="+mj-lt"/>
                <a:cs typeface="Calibri"/>
              </a:rPr>
              <a:t>(</a:t>
            </a:r>
            <a:r>
              <a:rPr lang="en-US" sz="2000" b="1" i="1" dirty="0" smtClean="0">
                <a:latin typeface="+mj-lt"/>
                <a:cs typeface="Calibri"/>
              </a:rPr>
              <a:t>W</a:t>
            </a:r>
            <a:r>
              <a:rPr lang="en-US" sz="2000" b="1" i="1" baseline="-25000" dirty="0" smtClean="0">
                <a:latin typeface="+mj-lt"/>
                <a:cs typeface="Calibri"/>
              </a:rPr>
              <a:t>p2</a:t>
            </a:r>
            <a:r>
              <a:rPr lang="ru-RU" sz="2000" b="1" i="1" dirty="0" smtClean="0">
                <a:latin typeface="+mj-lt"/>
                <a:cs typeface="Calibri"/>
              </a:rPr>
              <a:t>  – </a:t>
            </a:r>
            <a:r>
              <a:rPr lang="en-US" sz="2000" b="1" i="1" dirty="0" smtClean="0">
                <a:latin typeface="+mj-lt"/>
                <a:cs typeface="Calibri"/>
              </a:rPr>
              <a:t>W</a:t>
            </a:r>
            <a:r>
              <a:rPr lang="en-US" sz="2000" b="1" i="1" baseline="-25000" dirty="0" smtClean="0">
                <a:latin typeface="+mj-lt"/>
                <a:cs typeface="Calibri"/>
              </a:rPr>
              <a:t>p1</a:t>
            </a:r>
            <a:r>
              <a:rPr lang="en-US" sz="2000" b="1" i="1" dirty="0" smtClean="0">
                <a:latin typeface="+mj-lt"/>
                <a:cs typeface="Calibri"/>
              </a:rPr>
              <a:t>)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=</a:t>
            </a:r>
            <a:r>
              <a:rPr lang="ru-RU" sz="2000" b="1" i="1" dirty="0" smtClean="0">
                <a:latin typeface="+mj-lt"/>
                <a:cs typeface="Calibri"/>
              </a:rPr>
              <a:t> – </a:t>
            </a:r>
            <a:r>
              <a:rPr lang="en-US" sz="2000" b="1" i="1" dirty="0" smtClean="0">
                <a:latin typeface="+mj-lt"/>
                <a:cs typeface="Calibri"/>
              </a:rPr>
              <a:t>q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(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2</a:t>
            </a:r>
            <a:r>
              <a:rPr lang="ru-RU" sz="2000" b="1" i="1" dirty="0" smtClean="0">
                <a:latin typeface="+mj-lt"/>
                <a:cs typeface="Calibri"/>
              </a:rPr>
              <a:t> –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1</a:t>
            </a:r>
            <a:r>
              <a:rPr lang="el-GR" sz="2000" b="1" i="1" dirty="0" smtClean="0">
                <a:latin typeface="+mj-lt"/>
                <a:cs typeface="Calibri"/>
              </a:rPr>
              <a:t>)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=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q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(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1</a:t>
            </a:r>
            <a:r>
              <a:rPr lang="ru-RU" sz="2000" b="1" i="1" dirty="0" smtClean="0">
                <a:latin typeface="+mj-lt"/>
                <a:cs typeface="Calibri"/>
              </a:rPr>
              <a:t> –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2</a:t>
            </a:r>
            <a:r>
              <a:rPr lang="el-GR" sz="2000" b="1" i="1" dirty="0" smtClean="0">
                <a:latin typeface="+mj-lt"/>
                <a:cs typeface="Calibri"/>
              </a:rPr>
              <a:t>)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=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qU</a:t>
            </a:r>
            <a:r>
              <a:rPr lang="ru-RU" sz="2000" b="1" i="1" dirty="0" smtClean="0">
                <a:latin typeface="+mj-lt"/>
                <a:cs typeface="Calibri"/>
              </a:rPr>
              <a:t>      </a:t>
            </a:r>
            <a:endParaRPr lang="ru-RU" sz="2000" b="1" i="1" dirty="0">
              <a:latin typeface="+mj-lt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29714" y="3226994"/>
            <a:ext cx="849075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>
                <a:latin typeface="+mj-lt"/>
              </a:rPr>
              <a:t>где</a:t>
            </a:r>
            <a:r>
              <a:rPr lang="ru-RU" sz="2000" b="1" i="1" dirty="0">
                <a:latin typeface="+mj-lt"/>
              </a:rPr>
              <a:t>  </a:t>
            </a:r>
            <a:r>
              <a:rPr lang="en-US" sz="2000" b="1" i="1" dirty="0">
                <a:latin typeface="+mj-lt"/>
              </a:rPr>
              <a:t>U</a:t>
            </a:r>
            <a:r>
              <a:rPr lang="ru-RU" sz="2000" b="1" i="1" dirty="0">
                <a:latin typeface="+mj-lt"/>
              </a:rPr>
              <a:t> </a:t>
            </a:r>
            <a:r>
              <a:rPr lang="en-US" sz="2000" b="1" i="1" dirty="0">
                <a:latin typeface="+mj-lt"/>
              </a:rPr>
              <a:t>=</a:t>
            </a:r>
            <a:r>
              <a:rPr lang="ru-RU" sz="2000" b="1" i="1" dirty="0">
                <a:latin typeface="+mj-lt"/>
              </a:rPr>
              <a:t> </a:t>
            </a:r>
            <a:r>
              <a:rPr lang="el-GR" sz="2000" b="1" i="1" dirty="0">
                <a:latin typeface="+mj-lt"/>
              </a:rPr>
              <a:t>φ</a:t>
            </a:r>
            <a:r>
              <a:rPr lang="el-GR" sz="2000" b="1" i="1" baseline="-25000" dirty="0">
                <a:latin typeface="+mj-lt"/>
              </a:rPr>
              <a:t>1</a:t>
            </a:r>
            <a:r>
              <a:rPr lang="ru-RU" sz="2000" b="1" i="1" dirty="0">
                <a:latin typeface="+mj-lt"/>
              </a:rPr>
              <a:t> – </a:t>
            </a:r>
            <a:r>
              <a:rPr lang="el-GR" sz="2000" b="1" i="1" dirty="0">
                <a:latin typeface="+mj-lt"/>
              </a:rPr>
              <a:t>φ</a:t>
            </a:r>
            <a:r>
              <a:rPr lang="el-GR" sz="2000" b="1" i="1" baseline="-25000" dirty="0">
                <a:latin typeface="+mj-lt"/>
              </a:rPr>
              <a:t>2</a:t>
            </a:r>
            <a:r>
              <a:rPr lang="ru-RU" sz="2000" b="1" i="1" baseline="-25000" dirty="0">
                <a:latin typeface="+mj-lt"/>
              </a:rPr>
              <a:t>    </a:t>
            </a:r>
            <a:r>
              <a:rPr lang="ru-RU" sz="2000" b="1" i="1" dirty="0">
                <a:latin typeface="+mj-lt"/>
              </a:rPr>
              <a:t>- </a:t>
            </a:r>
            <a:r>
              <a:rPr lang="ru-RU" sz="2000" b="1" dirty="0" smtClean="0">
                <a:latin typeface="+mj-lt"/>
              </a:rPr>
              <a:t>разность  потенциалов,  т. е.  разность  значений</a:t>
            </a:r>
          </a:p>
          <a:p>
            <a:r>
              <a:rPr lang="ru-RU" sz="2000" b="1" dirty="0" smtClean="0">
                <a:latin typeface="+mj-lt"/>
              </a:rPr>
              <a:t>потенциала  в  начальной  и  конечной  точках  траектории</a:t>
            </a:r>
            <a:endParaRPr lang="ru-RU" sz="2000" b="1" baseline="-25000" dirty="0">
              <a:latin typeface="+mj-lt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203848" y="4077072"/>
            <a:ext cx="240963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>
                <a:latin typeface="+mj-lt"/>
              </a:rPr>
              <a:t>U</a:t>
            </a:r>
            <a:r>
              <a:rPr lang="ru-RU" sz="2000" b="1" i="1" dirty="0">
                <a:latin typeface="+mj-lt"/>
              </a:rPr>
              <a:t> </a:t>
            </a:r>
            <a:r>
              <a:rPr lang="en-US" sz="2000" b="1" i="1" dirty="0" smtClean="0">
                <a:latin typeface="+mj-lt"/>
              </a:rPr>
              <a:t>=</a:t>
            </a:r>
            <a:r>
              <a:rPr lang="ru-RU" sz="2000" b="1" i="1" dirty="0" smtClean="0">
                <a:latin typeface="+mj-lt"/>
              </a:rPr>
              <a:t>  </a:t>
            </a:r>
            <a:r>
              <a:rPr lang="el-GR" sz="2000" b="1" i="1" dirty="0">
                <a:latin typeface="+mj-lt"/>
              </a:rPr>
              <a:t>φ</a:t>
            </a:r>
            <a:r>
              <a:rPr lang="el-GR" sz="2000" b="1" i="1" baseline="-25000" dirty="0">
                <a:latin typeface="+mj-lt"/>
              </a:rPr>
              <a:t>1</a:t>
            </a:r>
            <a:r>
              <a:rPr lang="ru-RU" sz="2000" b="1" i="1" dirty="0">
                <a:latin typeface="+mj-lt"/>
              </a:rPr>
              <a:t> – </a:t>
            </a:r>
            <a:r>
              <a:rPr lang="el-GR" sz="2000" b="1" i="1" dirty="0" smtClean="0">
                <a:latin typeface="+mj-lt"/>
              </a:rPr>
              <a:t>φ</a:t>
            </a:r>
            <a:r>
              <a:rPr lang="el-GR" sz="2000" b="1" i="1" baseline="-25000" dirty="0" smtClean="0">
                <a:latin typeface="+mj-lt"/>
              </a:rPr>
              <a:t>2</a:t>
            </a:r>
            <a:r>
              <a:rPr lang="ru-RU" sz="2000" b="1" i="1" baseline="-25000" dirty="0" smtClean="0">
                <a:latin typeface="+mj-lt"/>
              </a:rPr>
              <a:t>  </a:t>
            </a:r>
            <a:r>
              <a:rPr lang="ru-RU" sz="2000" b="1" i="1" dirty="0" smtClean="0">
                <a:latin typeface="+mj-lt"/>
              </a:rPr>
              <a:t>=  </a:t>
            </a:r>
            <a:r>
              <a:rPr lang="el-GR" sz="2000" b="1" i="1" dirty="0" smtClean="0">
                <a:latin typeface="+mj-lt"/>
              </a:rPr>
              <a:t>Α</a:t>
            </a:r>
            <a:r>
              <a:rPr lang="ru-RU" sz="2000" b="1" i="1" dirty="0" smtClean="0">
                <a:latin typeface="+mj-lt"/>
              </a:rPr>
              <a:t> </a:t>
            </a:r>
            <a:r>
              <a:rPr lang="el-GR" sz="2000" b="1" i="1" dirty="0" smtClean="0">
                <a:latin typeface="+mj-lt"/>
              </a:rPr>
              <a:t>/</a:t>
            </a:r>
            <a:r>
              <a:rPr lang="en-US" sz="2000" b="1" i="1" dirty="0" smtClean="0">
                <a:latin typeface="+mj-lt"/>
              </a:rPr>
              <a:t>q</a:t>
            </a:r>
            <a:r>
              <a:rPr lang="ru-RU" sz="2000" b="1" i="1" baseline="-25000" dirty="0" smtClean="0">
                <a:latin typeface="+mj-lt"/>
              </a:rPr>
              <a:t>  </a:t>
            </a:r>
            <a:endParaRPr lang="ru-RU" sz="2000" dirty="0">
              <a:latin typeface="+mj-lt"/>
            </a:endParaRPr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3203848" y="4005063"/>
            <a:ext cx="2347051" cy="64807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299056" y="4797152"/>
            <a:ext cx="852141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Разность потенциалов </a:t>
            </a:r>
            <a:r>
              <a:rPr lang="ru-RU" sz="2000" b="1" dirty="0" smtClean="0">
                <a:latin typeface="+mj-lt"/>
              </a:rPr>
              <a:t>( напряжение) между двумя точками равна отношению работы поля при перемещении заряда из начальной точки в конечную к этому заряду.</a:t>
            </a:r>
            <a:endParaRPr lang="ru-RU" sz="2000" b="1" dirty="0">
              <a:latin typeface="+mj-lt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244502" y="4791723"/>
            <a:ext cx="8695514" cy="1085549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668057" y="5880639"/>
            <a:ext cx="74812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Единица  разности потенциалов  в СИ:  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1[</a:t>
            </a:r>
            <a:r>
              <a:rPr lang="el-GR" sz="2000" b="1" dirty="0">
                <a:solidFill>
                  <a:srgbClr val="C00000"/>
                </a:solidFill>
                <a:latin typeface="+mj-lt"/>
              </a:rPr>
              <a:t>U</a:t>
            </a:r>
            <a:r>
              <a:rPr lang="el-GR" sz="2000" b="1" dirty="0" smtClean="0">
                <a:solidFill>
                  <a:srgbClr val="C00000"/>
                </a:solidFill>
                <a:latin typeface="+mj-lt"/>
              </a:rPr>
              <a:t>]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+mj-lt"/>
              </a:rPr>
              <a:t>=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</a:t>
            </a:r>
            <a:r>
              <a:rPr lang="el-GR" sz="2000" b="1" dirty="0" smtClean="0">
                <a:solidFill>
                  <a:srgbClr val="C00000"/>
                </a:solidFill>
                <a:latin typeface="+mj-lt"/>
              </a:rPr>
              <a:t>1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Дж/ Кл  = 1 В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2" grpId="0"/>
      <p:bldP spid="3" grpId="0"/>
      <p:bldP spid="5" grpId="0"/>
      <p:bldP spid="7" grpId="0"/>
      <p:bldP spid="12" grpId="0" animBg="1"/>
      <p:bldP spid="8" grpId="0"/>
      <p:bldP spid="14" grpId="0" animBg="1"/>
      <p:bldP spid="15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28596" y="116632"/>
            <a:ext cx="83918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Связь между напряженностью электростатического поля и напряжением</a:t>
            </a:r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221271" y="1628800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221271" y="2132856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229030" y="2565717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Овал 12"/>
          <p:cNvSpPr/>
          <p:nvPr/>
        </p:nvSpPr>
        <p:spPr>
          <a:xfrm>
            <a:off x="500034" y="198884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Овал 13"/>
          <p:cNvSpPr/>
          <p:nvPr/>
        </p:nvSpPr>
        <p:spPr>
          <a:xfrm>
            <a:off x="2896978" y="1988840"/>
            <a:ext cx="325277" cy="288032"/>
          </a:xfrm>
          <a:prstGeom prst="ellipse">
            <a:avLst/>
          </a:prstGeom>
          <a:solidFill>
            <a:schemeClr val="accent1"/>
          </a:solidFill>
          <a:ln w="6350">
            <a:solidFill>
              <a:schemeClr val="accent1"/>
            </a:solidFill>
          </a:ln>
          <a:scene3d>
            <a:camera prst="orthographicFront"/>
            <a:lightRig rig="threePt" dir="t"/>
          </a:scene3d>
          <a:sp3d>
            <a:bevelT/>
            <a:bevelB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TextBox 14"/>
          <p:cNvSpPr txBox="1"/>
          <p:nvPr/>
        </p:nvSpPr>
        <p:spPr>
          <a:xfrm>
            <a:off x="505417" y="1655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/>
              <a:t>1</a:t>
            </a:r>
            <a:endParaRPr lang="ru-RU" sz="2000" b="1" dirty="0"/>
          </a:p>
        </p:txBody>
      </p:sp>
      <p:sp>
        <p:nvSpPr>
          <p:cNvPr id="16" name="TextBox 15"/>
          <p:cNvSpPr txBox="1"/>
          <p:nvPr/>
        </p:nvSpPr>
        <p:spPr>
          <a:xfrm>
            <a:off x="2896978" y="1655306"/>
            <a:ext cx="31451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/>
              <a:t>2</a:t>
            </a: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758840" y="2132856"/>
            <a:ext cx="2138138" cy="0"/>
          </a:xfrm>
          <a:prstGeom prst="straightConnector1">
            <a:avLst/>
          </a:prstGeom>
          <a:ln w="28575">
            <a:solidFill>
              <a:schemeClr val="accent1">
                <a:lumMod val="7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614271" y="1732746"/>
            <a:ext cx="495649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2000" b="1" dirty="0" smtClean="0">
                <a:latin typeface="Calibri"/>
                <a:cs typeface="Calibri"/>
              </a:rPr>
              <a:t>Δ</a:t>
            </a:r>
            <a:r>
              <a:rPr lang="en-US" sz="2000" b="1" dirty="0" smtClean="0">
                <a:latin typeface="+mj-lt"/>
              </a:rPr>
              <a:t>d</a:t>
            </a:r>
            <a:endParaRPr lang="ru-RU" sz="2000" b="1" baseline="-25000" dirty="0">
              <a:latin typeface="+mj-lt"/>
            </a:endParaRPr>
          </a:p>
        </p:txBody>
      </p:sp>
      <p:cxnSp>
        <p:nvCxnSpPr>
          <p:cNvPr id="21" name="Прямая со стрелкой 20"/>
          <p:cNvCxnSpPr/>
          <p:nvPr/>
        </p:nvCxnSpPr>
        <p:spPr>
          <a:xfrm>
            <a:off x="1972347" y="1357220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1907704" y="1282496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23928" y="1503471"/>
            <a:ext cx="139172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+mj-lt"/>
              </a:rPr>
              <a:t> A </a:t>
            </a:r>
            <a:r>
              <a:rPr lang="ru-RU" sz="2000" b="1" i="1" dirty="0" smtClean="0">
                <a:latin typeface="+mj-lt"/>
                <a:cs typeface="Calibri"/>
              </a:rPr>
              <a:t>= </a:t>
            </a:r>
            <a:r>
              <a:rPr lang="en-US" sz="2000" b="1" i="1" dirty="0">
                <a:latin typeface="+mj-lt"/>
                <a:cs typeface="Calibri"/>
              </a:rPr>
              <a:t>qE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Δ</a:t>
            </a:r>
            <a:r>
              <a:rPr lang="en-US" sz="2000" b="1" i="1" dirty="0" smtClean="0">
                <a:latin typeface="+mj-lt"/>
                <a:cs typeface="Calibri"/>
              </a:rPr>
              <a:t>d</a:t>
            </a:r>
            <a:endParaRPr lang="ru-RU" sz="2000" dirty="0">
              <a:latin typeface="+mj-lt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3923928" y="1908605"/>
            <a:ext cx="2664296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Α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>
                <a:latin typeface="+mj-lt"/>
                <a:cs typeface="Calibri"/>
              </a:rPr>
              <a:t>=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q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>
                <a:latin typeface="+mj-lt"/>
                <a:cs typeface="Calibri"/>
              </a:rPr>
              <a:t>(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>
                <a:latin typeface="+mj-lt"/>
                <a:cs typeface="Calibri"/>
              </a:rPr>
              <a:t>φ</a:t>
            </a:r>
            <a:r>
              <a:rPr lang="el-GR" sz="2000" b="1" i="1" baseline="-25000" dirty="0">
                <a:latin typeface="+mj-lt"/>
                <a:cs typeface="Calibri"/>
              </a:rPr>
              <a:t>1</a:t>
            </a:r>
            <a:r>
              <a:rPr lang="ru-RU" sz="2000" b="1" i="1" dirty="0">
                <a:latin typeface="+mj-lt"/>
                <a:cs typeface="Calibri"/>
              </a:rPr>
              <a:t> – </a:t>
            </a:r>
            <a:r>
              <a:rPr lang="el-GR" sz="2000" b="1" i="1" dirty="0">
                <a:latin typeface="+mj-lt"/>
                <a:cs typeface="Calibri"/>
              </a:rPr>
              <a:t>φ</a:t>
            </a:r>
            <a:r>
              <a:rPr lang="el-GR" sz="2000" b="1" i="1" baseline="-25000" dirty="0">
                <a:latin typeface="+mj-lt"/>
                <a:cs typeface="Calibri"/>
              </a:rPr>
              <a:t>2</a:t>
            </a:r>
            <a:r>
              <a:rPr lang="el-GR" sz="2000" b="1" i="1" dirty="0">
                <a:latin typeface="+mj-lt"/>
                <a:cs typeface="Calibri"/>
              </a:rPr>
              <a:t>)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>
                <a:latin typeface="+mj-lt"/>
                <a:cs typeface="Calibri"/>
              </a:rPr>
              <a:t>=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n-US" sz="2000" b="1" i="1" dirty="0">
                <a:latin typeface="+mj-lt"/>
                <a:cs typeface="Calibri"/>
              </a:rPr>
              <a:t>qU</a:t>
            </a:r>
            <a:r>
              <a:rPr lang="ru-RU" sz="2000" b="1" i="1" dirty="0">
                <a:latin typeface="+mj-lt"/>
                <a:cs typeface="Calibri"/>
              </a:rPr>
              <a:t>      </a:t>
            </a:r>
            <a:endParaRPr lang="ru-RU" sz="2000" b="1" i="1" dirty="0">
              <a:latin typeface="+mj-lt"/>
            </a:endParaRPr>
          </a:p>
        </p:txBody>
      </p:sp>
      <p:sp>
        <p:nvSpPr>
          <p:cNvPr id="29" name="Правая фигурная скобка 28"/>
          <p:cNvSpPr/>
          <p:nvPr/>
        </p:nvSpPr>
        <p:spPr>
          <a:xfrm>
            <a:off x="6522176" y="1438290"/>
            <a:ext cx="360040" cy="1101099"/>
          </a:xfrm>
          <a:prstGeom prst="rightBrace">
            <a:avLst>
              <a:gd name="adj1" fmla="val 40227"/>
              <a:gd name="adj2" fmla="val 4865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6882216" y="1732746"/>
            <a:ext cx="1244251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+mj-lt"/>
              </a:rPr>
              <a:t> </a:t>
            </a:r>
            <a:r>
              <a:rPr lang="ru-RU" sz="2000" b="1" i="1" dirty="0" smtClean="0">
                <a:latin typeface="+mj-lt"/>
              </a:rPr>
              <a:t>U </a:t>
            </a:r>
            <a:r>
              <a:rPr lang="ru-RU" sz="2000" b="1" i="1" dirty="0" smtClean="0">
                <a:latin typeface="+mj-lt"/>
                <a:cs typeface="Calibri"/>
              </a:rPr>
              <a:t>= </a:t>
            </a:r>
            <a:r>
              <a:rPr lang="en-US" sz="2000" b="1" i="1" dirty="0" smtClean="0">
                <a:latin typeface="+mj-lt"/>
                <a:cs typeface="Calibri"/>
              </a:rPr>
              <a:t>E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Δ</a:t>
            </a:r>
            <a:r>
              <a:rPr lang="en-US" sz="2000" b="1" i="1" dirty="0" smtClean="0">
                <a:latin typeface="+mj-lt"/>
                <a:cs typeface="Calibri"/>
              </a:rPr>
              <a:t>d</a:t>
            </a:r>
            <a:endParaRPr lang="ru-RU" sz="2000" dirty="0">
              <a:latin typeface="+mj-lt"/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915648" y="2780928"/>
            <a:ext cx="143020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+mj-lt"/>
              </a:rPr>
              <a:t> </a:t>
            </a:r>
            <a:r>
              <a:rPr lang="ru-RU" sz="2000" b="1" i="1" dirty="0" smtClean="0">
                <a:latin typeface="+mj-lt"/>
              </a:rPr>
              <a:t>Е  </a:t>
            </a:r>
            <a:r>
              <a:rPr lang="ru-RU" sz="2000" b="1" i="1" dirty="0" smtClean="0">
                <a:latin typeface="+mj-lt"/>
                <a:cs typeface="Calibri"/>
              </a:rPr>
              <a:t>= </a:t>
            </a:r>
            <a:r>
              <a:rPr lang="en-US" sz="2000" b="1" i="1" dirty="0" smtClean="0">
                <a:latin typeface="+mj-lt"/>
                <a:cs typeface="Calibri"/>
              </a:rPr>
              <a:t>U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/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Δ</a:t>
            </a:r>
            <a:r>
              <a:rPr lang="en-US" sz="2000" b="1" i="1" dirty="0" smtClean="0">
                <a:latin typeface="+mj-lt"/>
                <a:cs typeface="Calibri"/>
              </a:rPr>
              <a:t>d</a:t>
            </a:r>
            <a:endParaRPr lang="ru-RU" sz="2000" dirty="0">
              <a:latin typeface="+mj-lt"/>
            </a:endParaRPr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819927" y="2656946"/>
            <a:ext cx="1794601" cy="648073"/>
          </a:xfrm>
          <a:prstGeom prst="roundRect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3680728" y="2780928"/>
            <a:ext cx="1" cy="3168352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Прямоугольник 22"/>
          <p:cNvSpPr/>
          <p:nvPr/>
        </p:nvSpPr>
        <p:spPr>
          <a:xfrm>
            <a:off x="74277" y="3414256"/>
            <a:ext cx="3606451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i="1" dirty="0" smtClean="0">
                <a:latin typeface="Cambria" pitchFamily="18" charset="0"/>
                <a:cs typeface="Calibri"/>
              </a:rPr>
              <a:t>U</a:t>
            </a:r>
            <a:r>
              <a:rPr lang="ru-RU" sz="2000" b="1" i="1" dirty="0" smtClean="0">
                <a:latin typeface="Cambria" pitchFamily="18" charset="0"/>
                <a:cs typeface="Calibri"/>
              </a:rPr>
              <a:t> </a:t>
            </a:r>
            <a:r>
              <a:rPr lang="ru-RU" sz="2000" b="1" dirty="0" smtClean="0">
                <a:latin typeface="Cambria" pitchFamily="18" charset="0"/>
                <a:cs typeface="Calibri"/>
              </a:rPr>
              <a:t> - разность потенциалов </a:t>
            </a:r>
          </a:p>
          <a:p>
            <a:r>
              <a:rPr lang="ru-RU" sz="2000" b="1" dirty="0">
                <a:latin typeface="Cambria" pitchFamily="18" charset="0"/>
                <a:cs typeface="Calibri"/>
              </a:rPr>
              <a:t>м</a:t>
            </a:r>
            <a:r>
              <a:rPr lang="ru-RU" sz="2000" b="1" dirty="0" smtClean="0">
                <a:latin typeface="Cambria" pitchFamily="18" charset="0"/>
                <a:cs typeface="Calibri"/>
              </a:rPr>
              <a:t>ежду точками 1 и 2;</a:t>
            </a:r>
          </a:p>
          <a:p>
            <a:endParaRPr lang="ru-RU" sz="2000" b="1" dirty="0" smtClean="0">
              <a:latin typeface="Cambria" pitchFamily="18" charset="0"/>
              <a:cs typeface="Calibri"/>
            </a:endParaRPr>
          </a:p>
          <a:p>
            <a:r>
              <a:rPr lang="ru-RU" sz="2000" b="1" i="1" dirty="0" smtClean="0">
                <a:latin typeface="Cambria" pitchFamily="18" charset="0"/>
                <a:cs typeface="Calibri"/>
              </a:rPr>
              <a:t>Δ</a:t>
            </a:r>
            <a:r>
              <a:rPr lang="en-US" sz="2000" b="1" i="1" dirty="0" smtClean="0">
                <a:latin typeface="Cambria" pitchFamily="18" charset="0"/>
                <a:cs typeface="Calibri"/>
              </a:rPr>
              <a:t>d</a:t>
            </a:r>
            <a:r>
              <a:rPr lang="ru-RU" sz="2000" b="1" i="1" dirty="0" smtClean="0">
                <a:latin typeface="Cambria" pitchFamily="18" charset="0"/>
                <a:cs typeface="Calibri"/>
              </a:rPr>
              <a:t> </a:t>
            </a:r>
            <a:r>
              <a:rPr lang="ru-RU" sz="2000" b="1" dirty="0" smtClean="0">
                <a:latin typeface="Cambria" pitchFamily="18" charset="0"/>
                <a:cs typeface="Calibri"/>
              </a:rPr>
              <a:t>– вектор перемещения, совпадающий по направлению с вектором  </a:t>
            </a:r>
            <a:r>
              <a:rPr lang="ru-RU" sz="2000" b="1" i="1" dirty="0" smtClean="0">
                <a:latin typeface="Cambria" pitchFamily="18" charset="0"/>
                <a:cs typeface="Calibri"/>
              </a:rPr>
              <a:t>Е</a:t>
            </a:r>
            <a:endParaRPr lang="ru-RU" sz="2000" i="1" dirty="0">
              <a:latin typeface="Cambria" pitchFamily="18" charset="0"/>
            </a:endParaRPr>
          </a:p>
        </p:txBody>
      </p:sp>
      <p:cxnSp>
        <p:nvCxnSpPr>
          <p:cNvPr id="33" name="Прямая со стрелкой 32"/>
          <p:cNvCxnSpPr/>
          <p:nvPr/>
        </p:nvCxnSpPr>
        <p:spPr>
          <a:xfrm>
            <a:off x="1761770" y="1736839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Прямая со стрелкой 33"/>
          <p:cNvCxnSpPr/>
          <p:nvPr/>
        </p:nvCxnSpPr>
        <p:spPr>
          <a:xfrm>
            <a:off x="207453" y="4383752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>
            <a:off x="3341434" y="4950118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Прямоугольник 37"/>
          <p:cNvSpPr/>
          <p:nvPr/>
        </p:nvSpPr>
        <p:spPr>
          <a:xfrm>
            <a:off x="3891918" y="3214785"/>
            <a:ext cx="5032419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ru-RU" sz="2000" b="1" dirty="0" smtClean="0">
                <a:latin typeface="+mj-lt"/>
                <a:cs typeface="Calibri"/>
              </a:rPr>
              <a:t>Т.к.</a:t>
            </a:r>
            <a:r>
              <a:rPr lang="ru-RU" sz="2000" b="1" i="1" dirty="0" smtClean="0">
                <a:latin typeface="+mj-lt"/>
                <a:cs typeface="Calibri"/>
              </a:rPr>
              <a:t>   </a:t>
            </a:r>
            <a:r>
              <a:rPr lang="el-GR" sz="2000" b="1" i="1" dirty="0" smtClean="0">
                <a:latin typeface="+mj-lt"/>
                <a:cs typeface="Calibri"/>
              </a:rPr>
              <a:t>Α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>
                <a:latin typeface="+mj-lt"/>
                <a:cs typeface="Calibri"/>
              </a:rPr>
              <a:t>=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n-US" sz="2000" b="1" i="1" dirty="0" smtClean="0">
                <a:latin typeface="+mj-lt"/>
                <a:cs typeface="Calibri"/>
              </a:rPr>
              <a:t>q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n-US" sz="2000" b="1" i="1" dirty="0">
                <a:latin typeface="+mj-lt"/>
                <a:cs typeface="Calibri"/>
              </a:rPr>
              <a:t>(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>
                <a:latin typeface="+mj-lt"/>
                <a:cs typeface="Calibri"/>
              </a:rPr>
              <a:t>φ</a:t>
            </a:r>
            <a:r>
              <a:rPr lang="el-GR" sz="2000" b="1" i="1" baseline="-25000" dirty="0">
                <a:latin typeface="+mj-lt"/>
                <a:cs typeface="Calibri"/>
              </a:rPr>
              <a:t>1</a:t>
            </a:r>
            <a:r>
              <a:rPr lang="ru-RU" sz="2000" b="1" i="1" dirty="0">
                <a:latin typeface="+mj-lt"/>
                <a:cs typeface="Calibri"/>
              </a:rPr>
              <a:t> – </a:t>
            </a:r>
            <a:r>
              <a:rPr lang="el-GR" sz="2000" b="1" i="1" dirty="0">
                <a:latin typeface="+mj-lt"/>
                <a:cs typeface="Calibri"/>
              </a:rPr>
              <a:t>φ</a:t>
            </a:r>
            <a:r>
              <a:rPr lang="el-GR" sz="2000" b="1" i="1" baseline="-25000" dirty="0">
                <a:latin typeface="+mj-lt"/>
                <a:cs typeface="Calibri"/>
              </a:rPr>
              <a:t>2</a:t>
            </a:r>
            <a:r>
              <a:rPr lang="el-GR" sz="2000" b="1" i="1" dirty="0">
                <a:latin typeface="+mj-lt"/>
                <a:cs typeface="Calibri"/>
              </a:rPr>
              <a:t>)</a:t>
            </a:r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&gt;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0</a:t>
            </a:r>
            <a:r>
              <a:rPr lang="ru-RU" sz="2000" b="1" i="1" dirty="0" smtClean="0">
                <a:latin typeface="+mj-lt"/>
                <a:cs typeface="Calibri"/>
              </a:rPr>
              <a:t> ,  </a:t>
            </a:r>
            <a:r>
              <a:rPr lang="ru-RU" sz="2000" b="1" dirty="0" smtClean="0">
                <a:latin typeface="+mj-lt"/>
                <a:cs typeface="Calibri"/>
              </a:rPr>
              <a:t>то</a:t>
            </a:r>
            <a:r>
              <a:rPr lang="ru-RU" sz="2000" b="1" i="1" dirty="0" smtClean="0">
                <a:latin typeface="+mj-lt"/>
                <a:cs typeface="Calibri"/>
              </a:rPr>
              <a:t> 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1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&gt;</a:t>
            </a:r>
            <a:r>
              <a:rPr lang="ru-RU" sz="2000" b="1" i="1" dirty="0" smtClean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2</a:t>
            </a:r>
            <a:r>
              <a:rPr lang="ru-RU" sz="2000" b="1" i="1" baseline="-25000" dirty="0" smtClean="0">
                <a:latin typeface="+mj-lt"/>
                <a:cs typeface="Calibri"/>
              </a:rPr>
              <a:t>   </a:t>
            </a:r>
            <a:r>
              <a:rPr lang="ru-RU" sz="2000" b="1" i="1" dirty="0" smtClean="0">
                <a:latin typeface="+mj-lt"/>
                <a:cs typeface="Calibri"/>
              </a:rPr>
              <a:t>=&gt;</a:t>
            </a:r>
          </a:p>
          <a:p>
            <a:pPr algn="ctr"/>
            <a:r>
              <a:rPr lang="ru-RU" sz="3200" b="1" dirty="0" smtClean="0">
                <a:solidFill>
                  <a:srgbClr val="C00000"/>
                </a:solidFill>
                <a:latin typeface="+mj-lt"/>
                <a:cs typeface="Calibri"/>
              </a:rPr>
              <a:t>! ! ! 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  <a:cs typeface="Calibri"/>
              </a:rPr>
              <a:t>напряженность  электрического  поля   направлена 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  <a:cs typeface="Calibri"/>
              </a:rPr>
              <a:t> в  сторону    убывания    потенциала    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4435503" y="5153193"/>
            <a:ext cx="394524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Единица напряженности в СИ:</a:t>
            </a:r>
          </a:p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1[</a:t>
            </a:r>
            <a:r>
              <a:rPr lang="en-US" sz="2000" b="1" dirty="0" smtClean="0">
                <a:solidFill>
                  <a:srgbClr val="C00000"/>
                </a:solidFill>
                <a:latin typeface="+mj-lt"/>
              </a:rPr>
              <a:t>E]=1B/</a:t>
            </a:r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м</a:t>
            </a:r>
            <a:endParaRPr lang="ru-RU" sz="2000" b="1" dirty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35" name="Управляющая кнопка: назад 34">
            <a:hlinkClick r:id="rId2" action="ppaction://hlinksldjump" highlightClick="1"/>
          </p:cNvPr>
          <p:cNvSpPr/>
          <p:nvPr/>
        </p:nvSpPr>
        <p:spPr>
          <a:xfrm>
            <a:off x="8091061" y="6467333"/>
            <a:ext cx="628908" cy="2606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1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"/>
                            </p:stCondLst>
                            <p:childTnLst>
                              <p:par>
                                <p:cTn id="4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3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3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3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20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  <p:bldP spid="9" grpId="0"/>
      <p:bldP spid="10" grpId="0"/>
      <p:bldP spid="29" grpId="0" animBg="1"/>
      <p:bldP spid="30" grpId="0"/>
      <p:bldP spid="31" grpId="0"/>
      <p:bldP spid="32" grpId="0" animBg="1"/>
      <p:bldP spid="23" grpId="0"/>
      <p:bldP spid="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1365634" y="342765"/>
            <a:ext cx="6507808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3000" b="1" dirty="0" smtClean="0">
                <a:solidFill>
                  <a:srgbClr val="C00000"/>
                </a:solidFill>
                <a:latin typeface="+mj-lt"/>
              </a:rPr>
              <a:t>Эквипотенциальные поверхности</a:t>
            </a:r>
            <a:endParaRPr lang="ru-RU" sz="3200" b="1" dirty="0" smtClean="0">
              <a:solidFill>
                <a:srgbClr val="C00000"/>
              </a:solidFill>
              <a:latin typeface="+mj-lt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428596" y="1412776"/>
            <a:ext cx="8286808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latin typeface="+mj-lt"/>
              </a:rPr>
              <a:t>Если провести поверхность, перпендикулярную в каждой точке  силовым линиям, то при перемещении  заряда  вдоль  этой поверхности  электрическое поле не совершает работы,  =&gt; все точки  такой поверхности имеют один и  тот же потенциал.</a:t>
            </a:r>
            <a:endParaRPr lang="ru-RU" sz="2000" b="1" dirty="0">
              <a:latin typeface="+mj-lt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0038" y="4509120"/>
            <a:ext cx="8251554" cy="163121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C00000"/>
                </a:solidFill>
                <a:latin typeface="+mj-lt"/>
              </a:rPr>
              <a:t>        Эквипотенциальные</a:t>
            </a:r>
            <a:r>
              <a:rPr lang="ru-RU" sz="2000" b="1" dirty="0" smtClean="0">
                <a:latin typeface="+mj-lt"/>
              </a:rPr>
              <a:t>  – поверхности  равного  потенциала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 smtClean="0">
                <a:latin typeface="+mj-lt"/>
              </a:rPr>
              <a:t>для  однородного  поля – плоскости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atin typeface="+mj-lt"/>
              </a:rPr>
              <a:t>д</a:t>
            </a:r>
            <a:r>
              <a:rPr lang="ru-RU" sz="2000" b="1" dirty="0" smtClean="0">
                <a:latin typeface="+mj-lt"/>
              </a:rPr>
              <a:t>ля поля точечного заряда – концентрические сферы</a:t>
            </a:r>
          </a:p>
          <a:p>
            <a:pPr marL="342900" indent="-342900">
              <a:buFont typeface="Arial" pitchFamily="34" charset="0"/>
              <a:buChar char="•"/>
            </a:pPr>
            <a:r>
              <a:rPr lang="ru-RU" sz="2000" b="1" dirty="0">
                <a:latin typeface="+mj-lt"/>
              </a:rPr>
              <a:t>п</a:t>
            </a:r>
            <a:r>
              <a:rPr lang="ru-RU" sz="2000" b="1" dirty="0" smtClean="0">
                <a:latin typeface="+mj-lt"/>
              </a:rPr>
              <a:t>оверхность  любого проводника   в электростатическом поле</a:t>
            </a:r>
          </a:p>
          <a:p>
            <a:pPr marL="342900" indent="-342900">
              <a:buFont typeface="Arial" pitchFamily="34" charset="0"/>
              <a:buChar char="•"/>
            </a:pPr>
            <a:endParaRPr lang="ru-RU" sz="2000" b="1" dirty="0">
              <a:latin typeface="+mj-lt"/>
            </a:endParaRPr>
          </a:p>
        </p:txBody>
      </p:sp>
      <p:cxnSp>
        <p:nvCxnSpPr>
          <p:cNvPr id="9" name="Прямая со стрелкой 8"/>
          <p:cNvCxnSpPr/>
          <p:nvPr/>
        </p:nvCxnSpPr>
        <p:spPr>
          <a:xfrm>
            <a:off x="755576" y="3294476"/>
            <a:ext cx="2556609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7104645" y="2744407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7200825" y="2744407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Прямоугольник 5"/>
          <p:cNvSpPr/>
          <p:nvPr/>
        </p:nvSpPr>
        <p:spPr>
          <a:xfrm>
            <a:off x="2033880" y="3313142"/>
            <a:ext cx="216024" cy="153806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>
            <a:off x="2035154" y="3284984"/>
            <a:ext cx="0" cy="776822"/>
          </a:xfrm>
          <a:prstGeom prst="straightConnector1">
            <a:avLst/>
          </a:prstGeom>
          <a:ln w="34925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1475007" y="3473340"/>
            <a:ext cx="521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latin typeface="Calibri"/>
                <a:cs typeface="Calibri"/>
              </a:rPr>
              <a:t>Δ</a:t>
            </a:r>
            <a:r>
              <a:rPr lang="en-US" sz="2000" b="1" i="1" dirty="0" smtClean="0">
                <a:latin typeface="+mj-lt"/>
              </a:rPr>
              <a:t>d</a:t>
            </a:r>
            <a:endParaRPr lang="ru-RU" sz="2000" b="1" i="1" baseline="-25000" dirty="0">
              <a:latin typeface="+mj-lt"/>
            </a:endParaRPr>
          </a:p>
        </p:txBody>
      </p:sp>
      <p:cxnSp>
        <p:nvCxnSpPr>
          <p:cNvPr id="17" name="Прямая со стрелкой 16"/>
          <p:cNvCxnSpPr/>
          <p:nvPr/>
        </p:nvCxnSpPr>
        <p:spPr>
          <a:xfrm>
            <a:off x="1589654" y="3490236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Овал 19"/>
          <p:cNvSpPr/>
          <p:nvPr/>
        </p:nvSpPr>
        <p:spPr>
          <a:xfrm>
            <a:off x="5940152" y="3148983"/>
            <a:ext cx="1013018" cy="986936"/>
          </a:xfrm>
          <a:prstGeom prst="ellipse">
            <a:avLst/>
          </a:prstGeom>
          <a:noFill/>
          <a:ln w="222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2" name="Группа 21"/>
          <p:cNvGrpSpPr/>
          <p:nvPr/>
        </p:nvGrpSpPr>
        <p:grpSpPr>
          <a:xfrm rot="355075">
            <a:off x="5562991" y="2784504"/>
            <a:ext cx="1896089" cy="1664578"/>
            <a:chOff x="5364088" y="2736215"/>
            <a:chExt cx="2016224" cy="1772906"/>
          </a:xfrm>
        </p:grpSpPr>
        <p:cxnSp>
          <p:nvCxnSpPr>
            <p:cNvPr id="21" name="Прямая со стрелкой 20"/>
            <p:cNvCxnSpPr/>
            <p:nvPr/>
          </p:nvCxnSpPr>
          <p:spPr>
            <a:xfrm flipV="1">
              <a:off x="5364088" y="2736215"/>
              <a:ext cx="1728192" cy="1772906"/>
            </a:xfrm>
            <a:prstGeom prst="straightConnector1">
              <a:avLst/>
            </a:prstGeom>
            <a:ln w="22225">
              <a:solidFill>
                <a:schemeClr val="bg1"/>
              </a:solidFill>
              <a:headEnd type="arrow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Прямая со стрелкой 31"/>
            <p:cNvCxnSpPr/>
            <p:nvPr/>
          </p:nvCxnSpPr>
          <p:spPr>
            <a:xfrm>
              <a:off x="6660232" y="3214389"/>
              <a:ext cx="720080" cy="676576"/>
            </a:xfrm>
            <a:prstGeom prst="straightConnector1">
              <a:avLst/>
            </a:prstGeom>
            <a:ln w="34925">
              <a:solidFill>
                <a:srgbClr val="0070C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36" name="Прямая со стрелкой 35"/>
          <p:cNvCxnSpPr/>
          <p:nvPr/>
        </p:nvCxnSpPr>
        <p:spPr>
          <a:xfrm flipV="1">
            <a:off x="5724128" y="2896492"/>
            <a:ext cx="1476697" cy="139660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 стрелкой 37"/>
          <p:cNvCxnSpPr/>
          <p:nvPr/>
        </p:nvCxnSpPr>
        <p:spPr>
          <a:xfrm flipV="1">
            <a:off x="6479645" y="2660426"/>
            <a:ext cx="1" cy="1868735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 flipH="1" flipV="1">
            <a:off x="5796136" y="2889900"/>
            <a:ext cx="1327353" cy="147520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 стрелкой 45"/>
          <p:cNvCxnSpPr/>
          <p:nvPr/>
        </p:nvCxnSpPr>
        <p:spPr>
          <a:xfrm>
            <a:off x="5421733" y="3626991"/>
            <a:ext cx="2164780" cy="484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3" name="Группа 62"/>
          <p:cNvGrpSpPr/>
          <p:nvPr/>
        </p:nvGrpSpPr>
        <p:grpSpPr>
          <a:xfrm>
            <a:off x="6264561" y="3313142"/>
            <a:ext cx="364202" cy="523220"/>
            <a:chOff x="6129750" y="3011239"/>
            <a:chExt cx="364202" cy="523220"/>
          </a:xfrm>
        </p:grpSpPr>
        <p:sp>
          <p:nvSpPr>
            <p:cNvPr id="64" name="Овал 63"/>
            <p:cNvSpPr/>
            <p:nvPr/>
          </p:nvSpPr>
          <p:spPr>
            <a:xfrm>
              <a:off x="6150237" y="3132198"/>
              <a:ext cx="325277" cy="288032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6129750" y="3011239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dirty="0" smtClean="0"/>
                <a:t>+</a:t>
              </a:r>
              <a:endParaRPr lang="ru-RU" sz="2800" dirty="0"/>
            </a:p>
          </p:txBody>
        </p:sp>
      </p:grpSp>
      <p:sp>
        <p:nvSpPr>
          <p:cNvPr id="66" name="TextBox 65"/>
          <p:cNvSpPr txBox="1"/>
          <p:nvPr/>
        </p:nvSpPr>
        <p:spPr>
          <a:xfrm>
            <a:off x="2788969" y="2959102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cxnSp>
        <p:nvCxnSpPr>
          <p:cNvPr id="67" name="Прямая со стрелкой 66"/>
          <p:cNvCxnSpPr/>
          <p:nvPr/>
        </p:nvCxnSpPr>
        <p:spPr>
          <a:xfrm>
            <a:off x="2869807" y="2991729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971676" y="3218051"/>
            <a:ext cx="52187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000" b="1" i="1" dirty="0" smtClean="0">
                <a:latin typeface="Calibri"/>
                <a:cs typeface="Calibri"/>
              </a:rPr>
              <a:t>Δ</a:t>
            </a:r>
            <a:r>
              <a:rPr lang="en-US" sz="2000" b="1" i="1" dirty="0" smtClean="0">
                <a:latin typeface="+mj-lt"/>
              </a:rPr>
              <a:t>d</a:t>
            </a:r>
            <a:endParaRPr lang="ru-RU" sz="2000" b="1" i="1" baseline="-25000" dirty="0">
              <a:latin typeface="+mj-lt"/>
            </a:endParaRPr>
          </a:p>
        </p:txBody>
      </p:sp>
      <p:cxnSp>
        <p:nvCxnSpPr>
          <p:cNvPr id="70" name="Прямая со стрелкой 69"/>
          <p:cNvCxnSpPr/>
          <p:nvPr/>
        </p:nvCxnSpPr>
        <p:spPr>
          <a:xfrm>
            <a:off x="7184169" y="3284984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/>
          <p:nvPr/>
        </p:nvCxnSpPr>
        <p:spPr>
          <a:xfrm>
            <a:off x="2035154" y="2660426"/>
            <a:ext cx="0" cy="1784754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814028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3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20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2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20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9" dur="2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>
                            <p:stCondLst>
                              <p:cond delay="2000"/>
                            </p:stCondLst>
                            <p:childTnLst>
                              <p:par>
                                <p:cTn id="7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3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6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4000"/>
                            </p:stCondLst>
                            <p:childTnLst>
                              <p:par>
                                <p:cTn id="7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10" grpId="0"/>
      <p:bldP spid="6" grpId="0" animBg="1"/>
      <p:bldP spid="16" grpId="0"/>
      <p:bldP spid="20" grpId="0" animBg="1"/>
      <p:bldP spid="66" grpId="0"/>
      <p:bldP spid="6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0" name="Прямоугольник 5"/>
          <p:cNvSpPr>
            <a:spLocks noChangeArrowheads="1"/>
          </p:cNvSpPr>
          <p:nvPr/>
        </p:nvSpPr>
        <p:spPr bwMode="auto">
          <a:xfrm>
            <a:off x="395536" y="571500"/>
            <a:ext cx="8568952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ACAFF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Любая среда </a:t>
            </a:r>
            <a:r>
              <a:rPr kumimoji="0" lang="ru-RU" altLang="ru-RU" sz="3600" b="1" i="0" u="sng" strike="noStrike" kern="1200" cap="none" spc="0" normalizeH="0" baseline="0" noProof="0" dirty="0">
                <a:ln>
                  <a:noFill/>
                </a:ln>
                <a:solidFill>
                  <a:srgbClr val="CACAFF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ослабляет</a:t>
            </a:r>
            <a:r>
              <a:rPr kumimoji="0" lang="ru-RU" altLang="ru-RU" sz="3600" b="1" i="0" u="none" strike="noStrike" kern="1200" cap="none" spc="0" normalizeH="0" baseline="0" noProof="0" dirty="0">
                <a:ln>
                  <a:noFill/>
                </a:ln>
                <a:solidFill>
                  <a:srgbClr val="CACAFF">
                    <a:lumMod val="50000"/>
                  </a:srgbClr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 напряженность электрического поля </a:t>
            </a:r>
          </a:p>
        </p:txBody>
      </p:sp>
      <p:sp>
        <p:nvSpPr>
          <p:cNvPr id="6151" name="Прямоугольник 6"/>
          <p:cNvSpPr>
            <a:spLocks noChangeArrowheads="1"/>
          </p:cNvSpPr>
          <p:nvPr/>
        </p:nvSpPr>
        <p:spPr bwMode="auto">
          <a:xfrm>
            <a:off x="251520" y="1988840"/>
            <a:ext cx="8678168" cy="138499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altLang="ru-RU" sz="2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Электрические характеристики среды определяются подвижностью заряженных частиц в ней</a:t>
            </a:r>
          </a:p>
        </p:txBody>
      </p:sp>
      <p:pic>
        <p:nvPicPr>
          <p:cNvPr id="8" name="Рисунок 7" descr="2016-03-08 20-41-54 Скриншот экрана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619672" y="3429000"/>
            <a:ext cx="5867400" cy="2600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36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6" name="Прямая соединительная линия 25"/>
          <p:cNvCxnSpPr/>
          <p:nvPr/>
        </p:nvCxnSpPr>
        <p:spPr>
          <a:xfrm>
            <a:off x="500034" y="1214422"/>
            <a:ext cx="8143932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единительная линия 26"/>
          <p:cNvCxnSpPr/>
          <p:nvPr/>
        </p:nvCxnSpPr>
        <p:spPr>
          <a:xfrm>
            <a:off x="428596" y="1142984"/>
            <a:ext cx="8286808" cy="1588"/>
          </a:xfrm>
          <a:prstGeom prst="line">
            <a:avLst/>
          </a:prstGeom>
          <a:ln w="6032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>
            <a:off x="428596" y="6357958"/>
            <a:ext cx="8215370" cy="1588"/>
          </a:xfrm>
          <a:prstGeom prst="line">
            <a:avLst/>
          </a:prstGeom>
          <a:ln w="6032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597478" y="342765"/>
            <a:ext cx="80441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C00000"/>
                </a:solidFill>
                <a:latin typeface="+mj-lt"/>
              </a:rPr>
              <a:t>Примеры  эквипотенциальных  поверхностей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>
            <a:off x="381429" y="1844824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381430" y="2420888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 стрелкой 7"/>
          <p:cNvCxnSpPr/>
          <p:nvPr/>
        </p:nvCxnSpPr>
        <p:spPr>
          <a:xfrm>
            <a:off x="409520" y="3645024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409521" y="3022917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409519" y="4293096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>
            <a:off x="409521" y="4869160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409518" y="5445224"/>
            <a:ext cx="3486633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Прямая соединительная линия 2"/>
          <p:cNvCxnSpPr/>
          <p:nvPr/>
        </p:nvCxnSpPr>
        <p:spPr>
          <a:xfrm>
            <a:off x="637463" y="1628800"/>
            <a:ext cx="57902" cy="4032448"/>
          </a:xfrm>
          <a:prstGeom prst="line">
            <a:avLst/>
          </a:prstGeom>
          <a:ln w="22225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>
            <a:off x="1461550" y="1628800"/>
            <a:ext cx="57902" cy="403244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>
            <a:off x="2322486" y="1640345"/>
            <a:ext cx="57902" cy="403244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3171982" y="1685497"/>
            <a:ext cx="57902" cy="4032448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Прямоугольник 3"/>
          <p:cNvSpPr/>
          <p:nvPr/>
        </p:nvSpPr>
        <p:spPr>
          <a:xfrm>
            <a:off x="604182" y="1470796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>
                <a:cs typeface="Calibri"/>
              </a:rPr>
              <a:t>φ</a:t>
            </a:r>
            <a:r>
              <a:rPr lang="el-GR" b="1" i="1" baseline="-25000" dirty="0">
                <a:cs typeface="Calibri"/>
              </a:rPr>
              <a:t>1</a:t>
            </a:r>
            <a:r>
              <a:rPr lang="ru-RU" b="1" i="1" dirty="0">
                <a:cs typeface="Calibri"/>
              </a:rPr>
              <a:t> </a:t>
            </a:r>
            <a:endParaRPr lang="ru-RU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1461550" y="1455679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 smtClean="0">
                <a:cs typeface="Calibri"/>
              </a:rPr>
              <a:t>φ</a:t>
            </a:r>
            <a:r>
              <a:rPr lang="ru-RU" b="1" i="1" baseline="-25000" dirty="0">
                <a:cs typeface="Calibri"/>
              </a:rPr>
              <a:t>2</a:t>
            </a:r>
            <a:r>
              <a:rPr lang="ru-RU" b="1" i="1" dirty="0" smtClean="0">
                <a:cs typeface="Calibri"/>
              </a:rPr>
              <a:t> 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327957" y="1475336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 smtClean="0">
                <a:cs typeface="Calibri"/>
              </a:rPr>
              <a:t>φ</a:t>
            </a:r>
            <a:r>
              <a:rPr lang="ru-RU" b="1" i="1" baseline="-25000" dirty="0">
                <a:cs typeface="Calibri"/>
              </a:rPr>
              <a:t>3</a:t>
            </a:r>
            <a:r>
              <a:rPr lang="ru-RU" b="1" i="1" dirty="0" smtClean="0">
                <a:cs typeface="Calibri"/>
              </a:rPr>
              <a:t> </a:t>
            </a:r>
            <a:endParaRPr lang="ru-RU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171982" y="1470796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 smtClean="0">
                <a:cs typeface="Calibri"/>
              </a:rPr>
              <a:t>φ</a:t>
            </a:r>
            <a:r>
              <a:rPr lang="ru-RU" b="1" i="1" baseline="-25000" dirty="0">
                <a:cs typeface="Calibri"/>
              </a:rPr>
              <a:t>4</a:t>
            </a:r>
            <a:r>
              <a:rPr lang="ru-RU" b="1" i="1" dirty="0" smtClean="0">
                <a:cs typeface="Calibri"/>
              </a:rPr>
              <a:t> </a:t>
            </a:r>
            <a:endParaRPr lang="ru-RU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900400" y="5717945"/>
            <a:ext cx="232948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ru-RU" sz="2000" b="1" i="1" baseline="-25000" dirty="0">
                <a:latin typeface="+mj-lt"/>
                <a:cs typeface="Calibri"/>
              </a:rPr>
              <a:t>4</a:t>
            </a:r>
            <a:r>
              <a:rPr lang="ru-RU" sz="2000" b="1" i="1" dirty="0" smtClean="0">
                <a:latin typeface="+mj-lt"/>
                <a:cs typeface="Calibri"/>
              </a:rPr>
              <a:t> &lt;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ru-RU" sz="2000" b="1" i="1" baseline="-25000" dirty="0">
                <a:latin typeface="+mj-lt"/>
                <a:cs typeface="Calibri"/>
              </a:rPr>
              <a:t>3</a:t>
            </a:r>
            <a:r>
              <a:rPr lang="ru-RU" sz="2000" b="1" i="1" dirty="0" smtClean="0">
                <a:latin typeface="+mj-lt"/>
                <a:cs typeface="Calibri"/>
              </a:rPr>
              <a:t> &lt;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ru-RU" sz="2000" b="1" i="1" baseline="-25000" dirty="0">
                <a:latin typeface="+mj-lt"/>
                <a:cs typeface="Calibri"/>
              </a:rPr>
              <a:t>2</a:t>
            </a:r>
            <a:r>
              <a:rPr lang="ru-RU" sz="2000" b="1" i="1" dirty="0" smtClean="0">
                <a:latin typeface="+mj-lt"/>
                <a:cs typeface="Calibri"/>
              </a:rPr>
              <a:t> &lt;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1</a:t>
            </a:r>
            <a:r>
              <a:rPr lang="ru-RU" sz="2000" b="1" i="1" dirty="0" smtClean="0">
                <a:latin typeface="+mj-lt"/>
                <a:cs typeface="Calibri"/>
              </a:rPr>
              <a:t>   </a:t>
            </a:r>
            <a:endParaRPr lang="ru-RU" sz="2000" dirty="0">
              <a:latin typeface="+mj-lt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365089" y="2014953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cxnSp>
        <p:nvCxnSpPr>
          <p:cNvPr id="24" name="Прямая со стрелкой 23"/>
          <p:cNvCxnSpPr/>
          <p:nvPr/>
        </p:nvCxnSpPr>
        <p:spPr>
          <a:xfrm>
            <a:off x="3429732" y="2089677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4788024" y="1786156"/>
            <a:ext cx="3098593" cy="3059131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>
            <a:off x="4211960" y="3276214"/>
            <a:ext cx="4176464" cy="0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V="1">
            <a:off x="4788024" y="1786156"/>
            <a:ext cx="2949512" cy="3083006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 стрелкой 36"/>
          <p:cNvCxnSpPr/>
          <p:nvPr/>
        </p:nvCxnSpPr>
        <p:spPr>
          <a:xfrm flipH="1">
            <a:off x="6292818" y="1340768"/>
            <a:ext cx="7374" cy="3888432"/>
          </a:xfrm>
          <a:prstGeom prst="straightConnector1">
            <a:avLst/>
          </a:prstGeom>
          <a:ln w="22225">
            <a:solidFill>
              <a:schemeClr val="tx1">
                <a:lumMod val="50000"/>
                <a:lumOff val="50000"/>
              </a:schemeClr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736298" y="1743690"/>
            <a:ext cx="675616" cy="4045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i="1" dirty="0" smtClean="0">
                <a:latin typeface="Bookman Old Style" pitchFamily="18" charset="0"/>
              </a:rPr>
              <a:t>Е  </a:t>
            </a:r>
            <a:endParaRPr lang="ru-RU" sz="2000" b="1" i="1" dirty="0">
              <a:latin typeface="Bookman Old Style" pitchFamily="18" charset="0"/>
            </a:endParaRPr>
          </a:p>
        </p:txBody>
      </p:sp>
      <p:cxnSp>
        <p:nvCxnSpPr>
          <p:cNvPr id="43" name="Прямая со стрелкой 42"/>
          <p:cNvCxnSpPr/>
          <p:nvPr/>
        </p:nvCxnSpPr>
        <p:spPr>
          <a:xfrm>
            <a:off x="7854178" y="1784173"/>
            <a:ext cx="292581" cy="0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Овал 43"/>
          <p:cNvSpPr/>
          <p:nvPr/>
        </p:nvSpPr>
        <p:spPr>
          <a:xfrm>
            <a:off x="5735787" y="2748627"/>
            <a:ext cx="1152128" cy="1072713"/>
          </a:xfrm>
          <a:prstGeom prst="ellipse">
            <a:avLst/>
          </a:prstGeom>
          <a:noFill/>
          <a:ln w="222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5" name="Овал 44"/>
          <p:cNvSpPr/>
          <p:nvPr/>
        </p:nvSpPr>
        <p:spPr>
          <a:xfrm>
            <a:off x="5282145" y="2224913"/>
            <a:ext cx="2061461" cy="2076959"/>
          </a:xfrm>
          <a:prstGeom prst="ellipse">
            <a:avLst/>
          </a:prstGeom>
          <a:noFill/>
          <a:ln w="222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6" name="Овал 45"/>
          <p:cNvSpPr/>
          <p:nvPr/>
        </p:nvSpPr>
        <p:spPr>
          <a:xfrm>
            <a:off x="4789432" y="1743690"/>
            <a:ext cx="3021520" cy="3027326"/>
          </a:xfrm>
          <a:prstGeom prst="ellipse">
            <a:avLst/>
          </a:prstGeom>
          <a:noFill/>
          <a:ln w="22225"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6" name="Прямоугольник 55"/>
          <p:cNvSpPr/>
          <p:nvPr/>
        </p:nvSpPr>
        <p:spPr>
          <a:xfrm>
            <a:off x="6210056" y="2427720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>
                <a:cs typeface="Calibri"/>
              </a:rPr>
              <a:t>φ</a:t>
            </a:r>
            <a:r>
              <a:rPr lang="el-GR" b="1" i="1" baseline="-25000" dirty="0">
                <a:cs typeface="Calibri"/>
              </a:rPr>
              <a:t>1</a:t>
            </a:r>
            <a:r>
              <a:rPr lang="ru-RU" b="1" i="1" dirty="0">
                <a:cs typeface="Calibri"/>
              </a:rPr>
              <a:t> </a:t>
            </a:r>
            <a:endParaRPr lang="ru-RU" dirty="0"/>
          </a:p>
        </p:txBody>
      </p:sp>
      <p:sp>
        <p:nvSpPr>
          <p:cNvPr id="57" name="Прямоугольник 56"/>
          <p:cNvSpPr/>
          <p:nvPr/>
        </p:nvSpPr>
        <p:spPr>
          <a:xfrm>
            <a:off x="6337320" y="1905011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 smtClean="0">
                <a:cs typeface="Calibri"/>
              </a:rPr>
              <a:t>φ</a:t>
            </a:r>
            <a:r>
              <a:rPr lang="ru-RU" b="1" i="1" baseline="-25000" dirty="0">
                <a:cs typeface="Calibri"/>
              </a:rPr>
              <a:t>2</a:t>
            </a:r>
            <a:r>
              <a:rPr lang="ru-RU" b="1" i="1" dirty="0" smtClean="0">
                <a:cs typeface="Calibri"/>
              </a:rPr>
              <a:t> </a:t>
            </a:r>
            <a:endParaRPr lang="ru-RU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6459560" y="1455679"/>
            <a:ext cx="53091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b="1" i="1" dirty="0">
                <a:cs typeface="Calibri"/>
              </a:rPr>
              <a:t> </a:t>
            </a:r>
            <a:r>
              <a:rPr lang="el-GR" b="1" i="1" dirty="0" smtClean="0">
                <a:cs typeface="Calibri"/>
              </a:rPr>
              <a:t>φ</a:t>
            </a:r>
            <a:r>
              <a:rPr lang="ru-RU" b="1" i="1" baseline="-25000" dirty="0">
                <a:cs typeface="Calibri"/>
              </a:rPr>
              <a:t>3</a:t>
            </a:r>
            <a:r>
              <a:rPr lang="ru-RU" b="1" i="1" dirty="0" smtClean="0">
                <a:cs typeface="Calibri"/>
              </a:rPr>
              <a:t> </a:t>
            </a:r>
            <a:endParaRPr lang="ru-RU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5681860" y="5717945"/>
            <a:ext cx="1784463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000" b="1" i="1" dirty="0">
                <a:latin typeface="+mj-lt"/>
                <a:cs typeface="Calibri"/>
              </a:rPr>
              <a:t>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ru-RU" sz="2000" b="1" i="1" baseline="-25000" dirty="0">
                <a:latin typeface="+mj-lt"/>
                <a:cs typeface="Calibri"/>
              </a:rPr>
              <a:t>3</a:t>
            </a:r>
            <a:r>
              <a:rPr lang="ru-RU" sz="2000" b="1" i="1" dirty="0" smtClean="0">
                <a:latin typeface="+mj-lt"/>
                <a:cs typeface="Calibri"/>
              </a:rPr>
              <a:t> &lt;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ru-RU" sz="2000" b="1" i="1" baseline="-25000" dirty="0">
                <a:latin typeface="+mj-lt"/>
                <a:cs typeface="Calibri"/>
              </a:rPr>
              <a:t>2</a:t>
            </a:r>
            <a:r>
              <a:rPr lang="ru-RU" sz="2000" b="1" i="1" dirty="0" smtClean="0">
                <a:latin typeface="+mj-lt"/>
                <a:cs typeface="Calibri"/>
              </a:rPr>
              <a:t> &lt; </a:t>
            </a:r>
            <a:r>
              <a:rPr lang="el-GR" sz="2000" b="1" i="1" dirty="0" smtClean="0">
                <a:latin typeface="+mj-lt"/>
                <a:cs typeface="Calibri"/>
              </a:rPr>
              <a:t>φ</a:t>
            </a:r>
            <a:r>
              <a:rPr lang="el-GR" sz="2000" b="1" i="1" baseline="-25000" dirty="0" smtClean="0">
                <a:latin typeface="+mj-lt"/>
                <a:cs typeface="Calibri"/>
              </a:rPr>
              <a:t>1</a:t>
            </a:r>
            <a:r>
              <a:rPr lang="ru-RU" sz="2000" b="1" i="1" dirty="0" smtClean="0">
                <a:latin typeface="+mj-lt"/>
                <a:cs typeface="Calibri"/>
              </a:rPr>
              <a:t>   </a:t>
            </a:r>
            <a:endParaRPr lang="ru-RU" sz="2000" dirty="0">
              <a:latin typeface="+mj-lt"/>
            </a:endParaRPr>
          </a:p>
        </p:txBody>
      </p:sp>
      <p:grpSp>
        <p:nvGrpSpPr>
          <p:cNvPr id="61" name="Группа 60"/>
          <p:cNvGrpSpPr/>
          <p:nvPr/>
        </p:nvGrpSpPr>
        <p:grpSpPr>
          <a:xfrm>
            <a:off x="6129750" y="3011239"/>
            <a:ext cx="364202" cy="523220"/>
            <a:chOff x="6129750" y="3011239"/>
            <a:chExt cx="364202" cy="523220"/>
          </a:xfrm>
        </p:grpSpPr>
        <p:sp>
          <p:nvSpPr>
            <p:cNvPr id="41" name="Овал 40"/>
            <p:cNvSpPr/>
            <p:nvPr/>
          </p:nvSpPr>
          <p:spPr>
            <a:xfrm>
              <a:off x="6150237" y="3132198"/>
              <a:ext cx="325277" cy="288032"/>
            </a:xfrm>
            <a:prstGeom prst="ellipse">
              <a:avLst/>
            </a:prstGeom>
            <a:solidFill>
              <a:schemeClr val="accent1"/>
            </a:solidFill>
            <a:ln w="6350">
              <a:solidFill>
                <a:schemeClr val="accent1"/>
              </a:solidFill>
            </a:ln>
            <a:scene3d>
              <a:camera prst="orthographicFront"/>
              <a:lightRig rig="threePt" dir="t"/>
            </a:scene3d>
            <a:sp3d>
              <a:bevelT/>
              <a:bevelB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6129750" y="3011239"/>
              <a:ext cx="364202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ru-RU" sz="2800" dirty="0" smtClean="0"/>
                <a:t>+</a:t>
              </a:r>
              <a:endParaRPr lang="ru-RU" sz="2800" dirty="0"/>
            </a:p>
          </p:txBody>
        </p:sp>
      </p:grpSp>
      <p:sp>
        <p:nvSpPr>
          <p:cNvPr id="40" name="Управляющая кнопка: назад 39">
            <a:hlinkClick r:id="rId2" action="ppaction://hlinksldjump" highlightClick="1"/>
          </p:cNvPr>
          <p:cNvSpPr/>
          <p:nvPr/>
        </p:nvSpPr>
        <p:spPr>
          <a:xfrm>
            <a:off x="8091061" y="6467333"/>
            <a:ext cx="628908" cy="260648"/>
          </a:xfrm>
          <a:prstGeom prst="actionButtonBackPrevio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207885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ru-RU" b="1" dirty="0" smtClean="0">
                <a:solidFill>
                  <a:srgbClr val="FF0000"/>
                </a:solidFill>
                <a:latin typeface="+mn-lt"/>
              </a:rPr>
              <a:t>Проводники</a:t>
            </a:r>
            <a:endParaRPr lang="ru-RU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921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071939" y="1571625"/>
            <a:ext cx="4748534" cy="4113213"/>
          </a:xfrm>
        </p:spPr>
        <p:txBody>
          <a:bodyPr>
            <a:normAutofit/>
          </a:bodyPr>
          <a:lstStyle/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dirty="0"/>
              <a:t>вещества, в которых </a:t>
            </a:r>
            <a:r>
              <a:rPr lang="ru-RU" sz="2400" b="1" u="sng" dirty="0"/>
              <a:t>свободные заряды </a:t>
            </a:r>
            <a:r>
              <a:rPr lang="ru-RU" sz="2400" b="1" dirty="0"/>
              <a:t>могут перемещаться по всему объему</a:t>
            </a:r>
          </a:p>
          <a:p>
            <a:pPr marL="0" indent="0" algn="ctr">
              <a:buFont typeface="Wingdings" pitchFamily="2" charset="2"/>
              <a:buNone/>
              <a:defRPr/>
            </a:pPr>
            <a:endParaRPr lang="ru-RU" sz="2400" b="1" dirty="0"/>
          </a:p>
          <a:p>
            <a:pPr marL="0" indent="0" algn="ctr">
              <a:buFont typeface="Wingdings" pitchFamily="2" charset="2"/>
              <a:buNone/>
              <a:defRPr/>
            </a:pPr>
            <a:r>
              <a:rPr lang="ru-RU" sz="2400" b="1" i="1" dirty="0">
                <a:solidFill>
                  <a:schemeClr val="accent6">
                    <a:lumMod val="50000"/>
                  </a:schemeClr>
                </a:solidFill>
              </a:rPr>
              <a:t>металлы, растворы солей, кислот, влажный воздух, плазма, тело человека</a:t>
            </a:r>
          </a:p>
        </p:txBody>
      </p:sp>
      <p:pic>
        <p:nvPicPr>
          <p:cNvPr id="7172" name="Рисунок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8589"/>
          <a:stretch>
            <a:fillRect/>
          </a:stretch>
        </p:blipFill>
        <p:spPr bwMode="auto">
          <a:xfrm>
            <a:off x="785813" y="1714500"/>
            <a:ext cx="3071812" cy="4929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229240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12" name="Rectangle 8"/>
          <p:cNvSpPr>
            <a:spLocks noChangeArrowheads="1"/>
          </p:cNvSpPr>
          <p:nvPr/>
        </p:nvSpPr>
        <p:spPr bwMode="auto">
          <a:xfrm>
            <a:off x="1331640" y="1844824"/>
            <a:ext cx="6408737" cy="936625"/>
          </a:xfrm>
          <a:prstGeom prst="rect">
            <a:avLst/>
          </a:prstGeom>
          <a:solidFill>
            <a:schemeClr val="folHlink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ru-RU" sz="3600" b="1" dirty="0" smtClean="0">
                <a:solidFill>
                  <a:srgbClr val="C00000"/>
                </a:solidFill>
              </a:rPr>
              <a:t>Проводник в электростатическом поле</a:t>
            </a:r>
          </a:p>
        </p:txBody>
      </p:sp>
      <p:sp>
        <p:nvSpPr>
          <p:cNvPr id="72708" name="Rectangle 4"/>
          <p:cNvSpPr>
            <a:spLocks noChangeArrowheads="1"/>
          </p:cNvSpPr>
          <p:nvPr/>
        </p:nvSpPr>
        <p:spPr bwMode="auto">
          <a:xfrm>
            <a:off x="1327583" y="1983800"/>
            <a:ext cx="3661130" cy="584775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Е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внешн.=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 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Е </a:t>
            </a:r>
            <a:r>
              <a:rPr lang="ru-RU" sz="28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внутр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.</a:t>
            </a:r>
          </a:p>
        </p:txBody>
      </p:sp>
      <p:sp>
        <p:nvSpPr>
          <p:cNvPr id="72709" name="AutoShape 5"/>
          <p:cNvSpPr>
            <a:spLocks noChangeArrowheads="1"/>
          </p:cNvSpPr>
          <p:nvPr/>
        </p:nvSpPr>
        <p:spPr bwMode="auto">
          <a:xfrm>
            <a:off x="4947438" y="2203955"/>
            <a:ext cx="649288" cy="144463"/>
          </a:xfrm>
          <a:prstGeom prst="rightArrow">
            <a:avLst>
              <a:gd name="adj1" fmla="val 50000"/>
              <a:gd name="adj2" fmla="val 112362"/>
            </a:avLst>
          </a:prstGeom>
          <a:solidFill>
            <a:schemeClr val="tx1">
              <a:lumMod val="95000"/>
              <a:lumOff val="5000"/>
            </a:schemeClr>
          </a:solidFill>
          <a:ln w="9525">
            <a:solidFill>
              <a:schemeClr val="bg2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dirty="0">
              <a:solidFill>
                <a:schemeClr val="tx1">
                  <a:lumMod val="95000"/>
                  <a:lumOff val="5000"/>
                </a:schemeClr>
              </a:solidFill>
              <a:latin typeface="Arial" charset="0"/>
            </a:endParaRPr>
          </a:p>
        </p:txBody>
      </p:sp>
      <p:sp>
        <p:nvSpPr>
          <p:cNvPr id="72710" name="Text Box 6"/>
          <p:cNvSpPr txBox="1">
            <a:spLocks noChangeArrowheads="1"/>
          </p:cNvSpPr>
          <p:nvPr/>
        </p:nvSpPr>
        <p:spPr bwMode="auto">
          <a:xfrm>
            <a:off x="5652120" y="1989138"/>
            <a:ext cx="2160588" cy="579437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Е</a:t>
            </a:r>
            <a:r>
              <a:rPr lang="ru-RU" sz="28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общ</a:t>
            </a:r>
            <a:r>
              <a:rPr lang="ru-RU" sz="3200" b="1" dirty="0">
                <a:solidFill>
                  <a:schemeClr val="tx1">
                    <a:lumMod val="95000"/>
                    <a:lumOff val="5000"/>
                  </a:schemeClr>
                </a:solidFill>
                <a:latin typeface="Arial" charset="0"/>
              </a:rPr>
              <a:t>=0</a:t>
            </a:r>
          </a:p>
        </p:txBody>
      </p:sp>
      <p:sp>
        <p:nvSpPr>
          <p:cNvPr id="72711" name="Text Box 7"/>
          <p:cNvSpPr txBox="1">
            <a:spLocks noChangeArrowheads="1"/>
          </p:cNvSpPr>
          <p:nvPr/>
        </p:nvSpPr>
        <p:spPr bwMode="auto">
          <a:xfrm>
            <a:off x="107505" y="3500438"/>
            <a:ext cx="9036496" cy="23083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3200" b="1" i="1" dirty="0">
                <a:solidFill>
                  <a:srgbClr val="FF0000"/>
                </a:solidFill>
                <a:latin typeface="Arial" charset="0"/>
              </a:rPr>
              <a:t>ВЫВОД:</a:t>
            </a:r>
          </a:p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</a:rPr>
              <a:t>Внутри проводника электрического поля нет.</a:t>
            </a:r>
          </a:p>
          <a:p>
            <a:pPr algn="ctr">
              <a:spcBef>
                <a:spcPct val="50000"/>
              </a:spcBef>
            </a:pPr>
            <a:r>
              <a:rPr lang="ru-RU" sz="2800" b="1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</a:rPr>
              <a:t>Весь статический заряд проводника      сосредоточен на его поверхности.</a:t>
            </a:r>
          </a:p>
        </p:txBody>
      </p:sp>
    </p:spTree>
    <p:extLst>
      <p:ext uri="{BB962C8B-B14F-4D97-AF65-F5344CB8AC3E}">
        <p14:creationId xmlns:p14="http://schemas.microsoft.com/office/powerpoint/2010/main" val="16276554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2000"/>
                                        <p:tgtEl>
                                          <p:spTgt spid="727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2000"/>
                                        <p:tgtEl>
                                          <p:spTgt spid="727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2000"/>
                                        <p:tgtEl>
                                          <p:spTgt spid="727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2000"/>
                                        <p:tgtEl>
                                          <p:spTgt spid="727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8" dur="2000"/>
                                        <p:tgtEl>
                                          <p:spTgt spid="727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12" grpId="0" animBg="1"/>
      <p:bldP spid="72706" grpId="0"/>
      <p:bldP spid="7270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C00000"/>
                </a:solidFill>
              </a:rPr>
              <a:t>Электростатическая защита</a:t>
            </a:r>
            <a:endParaRPr lang="ru-RU" b="1" dirty="0">
              <a:solidFill>
                <a:srgbClr val="C00000"/>
              </a:solidFill>
            </a:endParaRPr>
          </a:p>
        </p:txBody>
      </p:sp>
      <p:pic>
        <p:nvPicPr>
          <p:cNvPr id="4" name="Рисунок 3" descr="image037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73016"/>
            <a:ext cx="2209800" cy="2790825"/>
          </a:xfrm>
          <a:prstGeom prst="rect">
            <a:avLst/>
          </a:prstGeom>
        </p:spPr>
      </p:pic>
      <p:pic>
        <p:nvPicPr>
          <p:cNvPr id="5" name="Рисунок 4" descr="hqdefault (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92357" y="3270468"/>
            <a:ext cx="2112235" cy="1584176"/>
          </a:xfrm>
          <a:prstGeom prst="rect">
            <a:avLst/>
          </a:prstGeom>
        </p:spPr>
      </p:pic>
      <p:pic>
        <p:nvPicPr>
          <p:cNvPr id="6" name="Рисунок 5" descr="hqdefault (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92356" y="4916378"/>
            <a:ext cx="2112235" cy="1584176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95536" y="1700808"/>
            <a:ext cx="81369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60000"/>
                    <a:lumOff val="40000"/>
                  </a:schemeClr>
                </a:solidFill>
              </a:rPr>
              <a:t>Электростатическая защита</a:t>
            </a:r>
            <a:r>
              <a:rPr lang="ru-RU" sz="2400" b="1" dirty="0" smtClean="0"/>
              <a:t> — помещение приборов, чувствительных к электрическому полю, внутрь замкнутой проводящей оболочки для экранирования от внешнего электрического поля.</a:t>
            </a:r>
            <a:endParaRPr lang="ru-RU" sz="2400" b="1" dirty="0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280606"/>
            <a:ext cx="2730393" cy="32119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04222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5" name="Text Box 18"/>
          <p:cNvSpPr txBox="1">
            <a:spLocks noChangeArrowheads="1"/>
          </p:cNvSpPr>
          <p:nvPr/>
        </p:nvSpPr>
        <p:spPr bwMode="auto">
          <a:xfrm>
            <a:off x="251520" y="620688"/>
            <a:ext cx="8569325" cy="21544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ru-RU" altLang="ru-RU" sz="3600" b="1" u="sng" dirty="0">
                <a:solidFill>
                  <a:srgbClr val="C00000"/>
                </a:solidFill>
              </a:rPr>
              <a:t>Диэлектрики</a:t>
            </a:r>
            <a:r>
              <a:rPr lang="ru-RU" altLang="ru-RU" sz="2800" dirty="0"/>
              <a:t> – </a:t>
            </a:r>
            <a:r>
              <a:rPr lang="ru-RU" altLang="ru-RU" sz="2800" b="1" dirty="0"/>
              <a:t>это материалы, в которых нет свободных электрических зарядов.</a:t>
            </a:r>
          </a:p>
          <a:p>
            <a:pPr algn="ctr" eaLnBrk="1" hangingPunct="1">
              <a:spcBef>
                <a:spcPct val="50000"/>
              </a:spcBef>
            </a:pPr>
            <a:r>
              <a:rPr lang="ru-RU" altLang="ru-RU" sz="2800" dirty="0"/>
              <a:t>К диэлектрикам относятся воздух, стекло, эбонит, слюда, фарфор, сухое дерево.</a:t>
            </a:r>
          </a:p>
        </p:txBody>
      </p:sp>
      <p:pic>
        <p:nvPicPr>
          <p:cNvPr id="51202" name="Picture 2" descr="http://www.mica-tron.com/assets/images/photos/Dielectrics-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3573016"/>
            <a:ext cx="4536504" cy="302433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427497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chemeClr val="bg1"/>
          </a:solidFill>
          <a:ln w="41275">
            <a:solidFill>
              <a:srgbClr val="00CCFF"/>
            </a:solidFill>
          </a:ln>
        </p:spPr>
        <p:txBody>
          <a:bodyPr/>
          <a:lstStyle/>
          <a:p>
            <a:pPr eaLnBrk="1" hangingPunct="1"/>
            <a:r>
              <a:rPr lang="ru-RU" dirty="0" smtClean="0"/>
              <a:t>          </a:t>
            </a:r>
            <a:r>
              <a:rPr lang="ru-RU" b="1" dirty="0" smtClean="0">
                <a:solidFill>
                  <a:srgbClr val="C00000"/>
                </a:solidFill>
              </a:rPr>
              <a:t>Виды диэлектриков</a:t>
            </a:r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body" sz="half" idx="1"/>
          </p:nvPr>
        </p:nvSpPr>
        <p:spPr>
          <a:xfrm>
            <a:off x="468313" y="1989138"/>
            <a:ext cx="4038600" cy="4525962"/>
          </a:xfrm>
          <a:solidFill>
            <a:schemeClr val="bg1"/>
          </a:solidFill>
          <a:ln w="34925">
            <a:solidFill>
              <a:srgbClr val="00CC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Полярные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</a:t>
            </a:r>
            <a:r>
              <a:rPr lang="ru-RU" sz="2400" i="1" dirty="0" smtClean="0"/>
              <a:t>Состоят из молекул, у которых не совпадают  центры распределения положительных и отрицательных зарядов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поваренная соль, спирты, вода и др.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body" sz="half" idx="2"/>
          </p:nvPr>
        </p:nvSpPr>
        <p:spPr>
          <a:xfrm>
            <a:off x="4643438" y="1989138"/>
            <a:ext cx="4038600" cy="4525962"/>
          </a:xfrm>
          <a:solidFill>
            <a:schemeClr val="bg1"/>
          </a:solidFill>
          <a:ln w="34925">
            <a:solidFill>
              <a:srgbClr val="00CCFF"/>
            </a:solidFill>
          </a:ln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None/>
            </a:pPr>
            <a:endParaRPr lang="ru-RU" dirty="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b="1" dirty="0" smtClean="0"/>
              <a:t>Неполярные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</a:t>
            </a:r>
            <a:r>
              <a:rPr lang="ru-RU" sz="2400" i="1" dirty="0" smtClean="0"/>
              <a:t>Состоят из молекул, у которых совпадают  центры распределения положительных и отрицательных зарядов.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ru-RU" sz="2400" dirty="0" smtClean="0"/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ru-RU" sz="2400" dirty="0" smtClean="0"/>
              <a:t>    инертные газы, О</a:t>
            </a:r>
            <a:r>
              <a:rPr lang="ru-RU" sz="1800" b="1" dirty="0" smtClean="0"/>
              <a:t>2, </a:t>
            </a:r>
            <a:r>
              <a:rPr lang="ru-RU" sz="2400" dirty="0" smtClean="0"/>
              <a:t>Н</a:t>
            </a:r>
            <a:r>
              <a:rPr lang="ru-RU" sz="1800" b="1" dirty="0" smtClean="0"/>
              <a:t>2, </a:t>
            </a:r>
            <a:r>
              <a:rPr lang="ru-RU" sz="2400" dirty="0" smtClean="0"/>
              <a:t>бензол, полиэтилен и др.</a:t>
            </a:r>
            <a:endParaRPr lang="ru-RU" sz="1800" b="1" dirty="0" smtClean="0"/>
          </a:p>
        </p:txBody>
      </p:sp>
      <p:sp>
        <p:nvSpPr>
          <p:cNvPr id="3079" name="AutoShape 7"/>
          <p:cNvSpPr>
            <a:spLocks noChangeArrowheads="1"/>
          </p:cNvSpPr>
          <p:nvPr/>
        </p:nvSpPr>
        <p:spPr bwMode="auto">
          <a:xfrm>
            <a:off x="1979613" y="1484313"/>
            <a:ext cx="504825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80" name="AutoShape 8"/>
          <p:cNvSpPr>
            <a:spLocks noChangeArrowheads="1"/>
          </p:cNvSpPr>
          <p:nvPr/>
        </p:nvSpPr>
        <p:spPr bwMode="auto">
          <a:xfrm>
            <a:off x="6300788" y="1484313"/>
            <a:ext cx="503237" cy="431800"/>
          </a:xfrm>
          <a:prstGeom prst="downArrow">
            <a:avLst>
              <a:gd name="adj1" fmla="val 50000"/>
              <a:gd name="adj2" fmla="val 25000"/>
            </a:avLst>
          </a:prstGeom>
          <a:solidFill>
            <a:srgbClr val="00CC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9875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80" name="Rectangle 8"/>
          <p:cNvSpPr>
            <a:spLocks noChangeArrowheads="1"/>
          </p:cNvSpPr>
          <p:nvPr/>
        </p:nvSpPr>
        <p:spPr bwMode="auto">
          <a:xfrm>
            <a:off x="457200" y="404664"/>
            <a:ext cx="8686800" cy="936104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sz="4000" b="1" dirty="0">
                <a:solidFill>
                  <a:srgbClr val="C00000"/>
                </a:solidFill>
                <a:latin typeface="Arial" charset="0"/>
              </a:rPr>
              <a:t>Диэлектрик в электрическом поле</a:t>
            </a:r>
            <a:endParaRPr lang="ru-RU" sz="4400" b="1" dirty="0">
              <a:solidFill>
                <a:srgbClr val="C00000"/>
              </a:solidFill>
              <a:latin typeface="Arial" charset="0"/>
            </a:endParaRPr>
          </a:p>
        </p:txBody>
      </p:sp>
      <p:grpSp>
        <p:nvGrpSpPr>
          <p:cNvPr id="24" name="Группа 23"/>
          <p:cNvGrpSpPr/>
          <p:nvPr/>
        </p:nvGrpSpPr>
        <p:grpSpPr>
          <a:xfrm>
            <a:off x="395289" y="1412875"/>
            <a:ext cx="7705104" cy="3744317"/>
            <a:chOff x="395288" y="1412875"/>
            <a:chExt cx="8569325" cy="4895850"/>
          </a:xfrm>
        </p:grpSpPr>
        <p:sp>
          <p:nvSpPr>
            <p:cNvPr id="20482" name="Rectangle 16"/>
            <p:cNvSpPr>
              <a:spLocks noChangeArrowheads="1"/>
            </p:cNvSpPr>
            <p:nvPr/>
          </p:nvSpPr>
          <p:spPr bwMode="auto">
            <a:xfrm>
              <a:off x="1116013" y="1989138"/>
              <a:ext cx="5688012" cy="4032250"/>
            </a:xfrm>
            <a:prstGeom prst="rect">
              <a:avLst/>
            </a:prstGeom>
            <a:solidFill>
              <a:schemeClr val="folHlink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79887" name="Oval 15"/>
            <p:cNvSpPr>
              <a:spLocks noChangeArrowheads="1"/>
            </p:cNvSpPr>
            <p:nvPr/>
          </p:nvSpPr>
          <p:spPr bwMode="auto">
            <a:xfrm rot="10800000">
              <a:off x="4643438" y="2636838"/>
              <a:ext cx="1655762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>
                  <a:latin typeface="Arial" charset="0"/>
                </a:rPr>
                <a:t>+     -</a:t>
              </a:r>
              <a:endParaRPr lang="ru-RU">
                <a:latin typeface="Arial" charset="0"/>
              </a:endParaRPr>
            </a:p>
          </p:txBody>
        </p:sp>
        <p:sp>
          <p:nvSpPr>
            <p:cNvPr id="79889" name="Rectangle 17"/>
            <p:cNvSpPr>
              <a:spLocks noChangeArrowheads="1"/>
            </p:cNvSpPr>
            <p:nvPr/>
          </p:nvSpPr>
          <p:spPr bwMode="auto">
            <a:xfrm>
              <a:off x="395288" y="1484313"/>
              <a:ext cx="358775" cy="4824412"/>
            </a:xfrm>
            <a:prstGeom prst="rect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/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/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/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/>
              </a:r>
              <a:br>
                <a:rPr lang="ru-RU" sz="2800">
                  <a:latin typeface="Arial" charset="0"/>
                </a:rPr>
              </a:br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endParaRPr lang="ru-RU" sz="2800">
                <a:latin typeface="Arial" charset="0"/>
              </a:endParaRPr>
            </a:p>
            <a:p>
              <a:pPr algn="ctr"/>
              <a:r>
                <a:rPr lang="ru-RU" sz="2800">
                  <a:latin typeface="Arial" charset="0"/>
                </a:rPr>
                <a:t>+</a:t>
              </a:r>
              <a:br>
                <a:rPr lang="ru-RU" sz="2800">
                  <a:latin typeface="Arial" charset="0"/>
                </a:rPr>
              </a:br>
              <a:endParaRPr lang="ru-RU" sz="2800">
                <a:latin typeface="Arial" charset="0"/>
              </a:endParaRPr>
            </a:p>
          </p:txBody>
        </p:sp>
        <p:sp>
          <p:nvSpPr>
            <p:cNvPr id="79890" name="Line 18"/>
            <p:cNvSpPr>
              <a:spLocks noChangeShapeType="1"/>
            </p:cNvSpPr>
            <p:nvPr/>
          </p:nvSpPr>
          <p:spPr bwMode="auto">
            <a:xfrm flipV="1">
              <a:off x="684213" y="5876925"/>
              <a:ext cx="6985000" cy="1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1" name="Line 19"/>
            <p:cNvSpPr>
              <a:spLocks noChangeShapeType="1"/>
            </p:cNvSpPr>
            <p:nvPr/>
          </p:nvSpPr>
          <p:spPr bwMode="auto">
            <a:xfrm flipV="1">
              <a:off x="755650" y="4724400"/>
              <a:ext cx="6985000" cy="1588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2" name="Line 20"/>
            <p:cNvSpPr>
              <a:spLocks noChangeShapeType="1"/>
            </p:cNvSpPr>
            <p:nvPr/>
          </p:nvSpPr>
          <p:spPr bwMode="auto">
            <a:xfrm flipV="1">
              <a:off x="755650" y="2205038"/>
              <a:ext cx="698500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3" name="Line 21"/>
            <p:cNvSpPr>
              <a:spLocks noChangeShapeType="1"/>
            </p:cNvSpPr>
            <p:nvPr/>
          </p:nvSpPr>
          <p:spPr bwMode="auto">
            <a:xfrm flipV="1">
              <a:off x="755650" y="3500438"/>
              <a:ext cx="6985000" cy="1587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84" name="Oval 12"/>
            <p:cNvSpPr>
              <a:spLocks noChangeArrowheads="1"/>
            </p:cNvSpPr>
            <p:nvPr/>
          </p:nvSpPr>
          <p:spPr bwMode="auto">
            <a:xfrm rot="10800000">
              <a:off x="1187450" y="3284538"/>
              <a:ext cx="1655763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>
                  <a:latin typeface="Arial" charset="0"/>
                </a:rPr>
                <a:t>+     -</a:t>
              </a:r>
              <a:endParaRPr lang="ru-RU">
                <a:latin typeface="Arial" charset="0"/>
              </a:endParaRPr>
            </a:p>
          </p:txBody>
        </p:sp>
        <p:sp>
          <p:nvSpPr>
            <p:cNvPr id="79894" name="Line 22"/>
            <p:cNvSpPr>
              <a:spLocks noChangeShapeType="1"/>
            </p:cNvSpPr>
            <p:nvPr/>
          </p:nvSpPr>
          <p:spPr bwMode="auto">
            <a:xfrm flipH="1">
              <a:off x="1116013" y="2420938"/>
              <a:ext cx="568801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5" name="Line 23"/>
            <p:cNvSpPr>
              <a:spLocks noChangeShapeType="1"/>
            </p:cNvSpPr>
            <p:nvPr/>
          </p:nvSpPr>
          <p:spPr bwMode="auto">
            <a:xfrm flipH="1">
              <a:off x="1116013" y="4076700"/>
              <a:ext cx="568801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6" name="Line 24"/>
            <p:cNvSpPr>
              <a:spLocks noChangeShapeType="1"/>
            </p:cNvSpPr>
            <p:nvPr/>
          </p:nvSpPr>
          <p:spPr bwMode="auto">
            <a:xfrm flipH="1">
              <a:off x="1116013" y="5589588"/>
              <a:ext cx="5688012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97" name="Text Box 25"/>
            <p:cNvSpPr txBox="1">
              <a:spLocks noChangeArrowheads="1"/>
            </p:cNvSpPr>
            <p:nvPr/>
          </p:nvSpPr>
          <p:spPr bwMode="auto">
            <a:xfrm>
              <a:off x="7667625" y="2276475"/>
              <a:ext cx="1296988" cy="579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latin typeface="Arial" charset="0"/>
                </a:rPr>
                <a:t>Е</a:t>
              </a:r>
              <a:r>
                <a:rPr lang="ru-RU" b="1">
                  <a:latin typeface="Arial" charset="0"/>
                </a:rPr>
                <a:t> внеш.</a:t>
              </a:r>
            </a:p>
          </p:txBody>
        </p:sp>
        <p:sp>
          <p:nvSpPr>
            <p:cNvPr id="79898" name="Text Box 26"/>
            <p:cNvSpPr txBox="1">
              <a:spLocks noChangeArrowheads="1"/>
            </p:cNvSpPr>
            <p:nvPr/>
          </p:nvSpPr>
          <p:spPr bwMode="auto">
            <a:xfrm>
              <a:off x="1187450" y="5084763"/>
              <a:ext cx="1368425" cy="5794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3200">
                  <a:solidFill>
                    <a:srgbClr val="FF0000"/>
                  </a:solidFill>
                  <a:latin typeface="Arial" charset="0"/>
                </a:rPr>
                <a:t>Е</a:t>
              </a:r>
              <a:r>
                <a:rPr lang="ru-RU">
                  <a:solidFill>
                    <a:srgbClr val="FF0000"/>
                  </a:solidFill>
                  <a:latin typeface="Arial" charset="0"/>
                </a:rPr>
                <a:t> </a:t>
              </a:r>
              <a:r>
                <a:rPr lang="ru-RU" b="1">
                  <a:solidFill>
                    <a:srgbClr val="FF0000"/>
                  </a:solidFill>
                  <a:latin typeface="Arial" charset="0"/>
                </a:rPr>
                <a:t>внутр.</a:t>
              </a:r>
            </a:p>
          </p:txBody>
        </p:sp>
        <p:sp>
          <p:nvSpPr>
            <p:cNvPr id="79885" name="Oval 13"/>
            <p:cNvSpPr>
              <a:spLocks noChangeArrowheads="1"/>
            </p:cNvSpPr>
            <p:nvPr/>
          </p:nvSpPr>
          <p:spPr bwMode="auto">
            <a:xfrm>
              <a:off x="4859338" y="4941888"/>
              <a:ext cx="1655762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>
                  <a:latin typeface="Arial" charset="0"/>
                </a:rPr>
                <a:t>+     -</a:t>
              </a:r>
              <a:endParaRPr lang="ru-RU">
                <a:latin typeface="Arial" charset="0"/>
              </a:endParaRPr>
            </a:p>
          </p:txBody>
        </p:sp>
        <p:sp>
          <p:nvSpPr>
            <p:cNvPr id="79883" name="Oval 11"/>
            <p:cNvSpPr>
              <a:spLocks noChangeArrowheads="1"/>
            </p:cNvSpPr>
            <p:nvPr/>
          </p:nvSpPr>
          <p:spPr bwMode="auto">
            <a:xfrm>
              <a:off x="3924300" y="3789363"/>
              <a:ext cx="1655763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>
                  <a:latin typeface="Arial" charset="0"/>
                </a:rPr>
                <a:t>+     -</a:t>
              </a:r>
              <a:endParaRPr lang="ru-RU">
                <a:latin typeface="Arial" charset="0"/>
              </a:endParaRPr>
            </a:p>
          </p:txBody>
        </p:sp>
        <p:sp>
          <p:nvSpPr>
            <p:cNvPr id="79882" name="Oval 10"/>
            <p:cNvSpPr>
              <a:spLocks noChangeArrowheads="1"/>
            </p:cNvSpPr>
            <p:nvPr/>
          </p:nvSpPr>
          <p:spPr bwMode="auto">
            <a:xfrm rot="5400000">
              <a:off x="2772569" y="2709069"/>
              <a:ext cx="1655762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>
                  <a:latin typeface="Arial" charset="0"/>
                </a:rPr>
                <a:t>+     -</a:t>
              </a:r>
              <a:endParaRPr lang="ru-RU">
                <a:latin typeface="Arial" charset="0"/>
              </a:endParaRPr>
            </a:p>
          </p:txBody>
        </p:sp>
        <p:sp>
          <p:nvSpPr>
            <p:cNvPr id="79899" name="Line 27"/>
            <p:cNvSpPr>
              <a:spLocks noChangeShapeType="1"/>
            </p:cNvSpPr>
            <p:nvPr/>
          </p:nvSpPr>
          <p:spPr bwMode="auto">
            <a:xfrm>
              <a:off x="7740650" y="2349500"/>
              <a:ext cx="360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900" name="Line 28"/>
            <p:cNvSpPr>
              <a:spLocks noChangeShapeType="1"/>
            </p:cNvSpPr>
            <p:nvPr/>
          </p:nvSpPr>
          <p:spPr bwMode="auto">
            <a:xfrm>
              <a:off x="1331913" y="5157788"/>
              <a:ext cx="215900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79886" name="Oval 14"/>
            <p:cNvSpPr>
              <a:spLocks noChangeArrowheads="1"/>
            </p:cNvSpPr>
            <p:nvPr/>
          </p:nvSpPr>
          <p:spPr bwMode="auto">
            <a:xfrm rot="-5400000">
              <a:off x="1980407" y="4725194"/>
              <a:ext cx="1655762" cy="647700"/>
            </a:xfrm>
            <a:prstGeom prst="ellipse">
              <a:avLst/>
            </a:prstGeom>
            <a:gradFill rotWithShape="1">
              <a:gsLst>
                <a:gs pos="0">
                  <a:srgbClr val="FF0000"/>
                </a:gs>
                <a:gs pos="100000">
                  <a:srgbClr val="0066FF"/>
                </a:gs>
              </a:gsLst>
              <a:lin ang="0" scaled="1"/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r>
                <a:rPr lang="ru-RU" sz="4000" dirty="0">
                  <a:latin typeface="Arial" charset="0"/>
                </a:rPr>
                <a:t>+     -</a:t>
              </a:r>
              <a:endParaRPr lang="ru-RU" dirty="0">
                <a:latin typeface="Arial" charset="0"/>
              </a:endParaRPr>
            </a:p>
          </p:txBody>
        </p:sp>
        <p:sp>
          <p:nvSpPr>
            <p:cNvPr id="79901" name="Text Box 29"/>
            <p:cNvSpPr txBox="1">
              <a:spLocks noChangeArrowheads="1"/>
            </p:cNvSpPr>
            <p:nvPr/>
          </p:nvSpPr>
          <p:spPr bwMode="auto">
            <a:xfrm>
              <a:off x="2051050" y="1412875"/>
              <a:ext cx="5041900" cy="51911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dirty="0">
                  <a:latin typeface="Arial" charset="0"/>
                </a:rPr>
                <a:t>Е</a:t>
              </a:r>
              <a:r>
                <a:rPr lang="ru-RU" dirty="0">
                  <a:latin typeface="Arial" charset="0"/>
                </a:rPr>
                <a:t> </a:t>
              </a:r>
              <a:r>
                <a:rPr lang="ru-RU" b="1" dirty="0" err="1">
                  <a:latin typeface="Arial" charset="0"/>
                </a:rPr>
                <a:t>внутр</a:t>
              </a:r>
              <a:r>
                <a:rPr lang="ru-RU" b="1" dirty="0">
                  <a:latin typeface="Arial" charset="0"/>
                </a:rPr>
                <a:t>.</a:t>
              </a:r>
              <a:r>
                <a:rPr lang="en-US" b="1" dirty="0">
                  <a:latin typeface="Arial" charset="0"/>
                </a:rPr>
                <a:t> &lt;</a:t>
              </a:r>
              <a:r>
                <a:rPr lang="en-US" dirty="0">
                  <a:latin typeface="Arial" charset="0"/>
                </a:rPr>
                <a:t> </a:t>
              </a:r>
              <a:r>
                <a:rPr lang="ru-RU" sz="2800" dirty="0">
                  <a:latin typeface="Arial" charset="0"/>
                </a:rPr>
                <a:t>Е</a:t>
              </a:r>
              <a:r>
                <a:rPr lang="ru-RU" dirty="0">
                  <a:latin typeface="Arial" charset="0"/>
                </a:rPr>
                <a:t> </a:t>
              </a:r>
              <a:r>
                <a:rPr lang="ru-RU" b="1" dirty="0">
                  <a:latin typeface="Arial" charset="0"/>
                </a:rPr>
                <a:t>внеш.</a:t>
              </a:r>
            </a:p>
          </p:txBody>
        </p:sp>
      </p:grpSp>
      <p:sp>
        <p:nvSpPr>
          <p:cNvPr id="79902" name="Text Box 30"/>
          <p:cNvSpPr txBox="1">
            <a:spLocks noChangeArrowheads="1"/>
          </p:cNvSpPr>
          <p:nvPr/>
        </p:nvSpPr>
        <p:spPr bwMode="auto">
          <a:xfrm>
            <a:off x="251520" y="5589240"/>
            <a:ext cx="8712968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 dirty="0">
                <a:latin typeface="Arial" charset="0"/>
              </a:rPr>
              <a:t>ВЫВОД</a:t>
            </a:r>
            <a:r>
              <a:rPr lang="ru-RU" sz="2800" b="1" dirty="0" smtClean="0">
                <a:latin typeface="Arial" charset="0"/>
              </a:rPr>
              <a:t>: </a:t>
            </a:r>
            <a:r>
              <a:rPr lang="ru-RU" b="1" dirty="0" smtClean="0">
                <a:solidFill>
                  <a:srgbClr val="FF0000"/>
                </a:solidFill>
                <a:latin typeface="Arial" charset="0"/>
              </a:rPr>
              <a:t> </a:t>
            </a:r>
            <a:r>
              <a:rPr lang="ru-RU" sz="2800" b="1" i="1" u="sng" dirty="0">
                <a:solidFill>
                  <a:schemeClr val="bg2">
                    <a:lumMod val="60000"/>
                    <a:lumOff val="40000"/>
                  </a:schemeClr>
                </a:solidFill>
                <a:latin typeface="Arial" charset="0"/>
              </a:rPr>
              <a:t>ДИЭЛЕКТРИК ОСЛАБЛЯЕТ ВНЕШНЕЕ ЭЛЕКТРИЧЕСКОЕ ПОЛЕ</a:t>
            </a:r>
          </a:p>
        </p:txBody>
      </p:sp>
    </p:spTree>
    <p:extLst>
      <p:ext uri="{BB962C8B-B14F-4D97-AF65-F5344CB8AC3E}">
        <p14:creationId xmlns:p14="http://schemas.microsoft.com/office/powerpoint/2010/main" val="21371712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7988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2000"/>
                                        <p:tgtEl>
                                          <p:spTgt spid="7990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3850" y="1124743"/>
            <a:ext cx="8374063" cy="4969669"/>
          </a:xfrm>
        </p:spPr>
        <p:txBody>
          <a:bodyPr/>
          <a:lstStyle/>
          <a:p>
            <a:pPr indent="14288" algn="ctr" eaLnBrk="1" hangingPunct="1">
              <a:buFont typeface="Wingdings" panose="05000000000000000000" pitchFamily="2" charset="2"/>
              <a:buNone/>
              <a:defRPr/>
            </a:pPr>
            <a:r>
              <a:rPr lang="ru-RU" sz="2800" b="1" i="1" u="sng" dirty="0" smtClean="0"/>
              <a:t>Диэлектрическая проницаемость среды</a:t>
            </a:r>
            <a:r>
              <a:rPr lang="ru-RU" sz="2800" b="1" dirty="0" smtClean="0"/>
              <a:t> </a:t>
            </a:r>
            <a:r>
              <a:rPr lang="ru-RU" sz="2800" dirty="0" smtClean="0"/>
              <a:t>– это физическая величина, показывающая, во сколько раз модуль напряженности электрического поля внутри однородного диэлектрика меньше модуля напряженности поля в вакууме.</a:t>
            </a:r>
          </a:p>
          <a:p>
            <a:pPr eaLnBrk="1" hangingPunct="1">
              <a:buFont typeface="Wingdings" panose="05000000000000000000" pitchFamily="2" charset="2"/>
              <a:buNone/>
              <a:defRPr/>
            </a:pPr>
            <a:r>
              <a:rPr lang="ru-RU" sz="5400" dirty="0" smtClean="0">
                <a:cs typeface="Arial" pitchFamily="34" charset="0"/>
              </a:rPr>
              <a:t>         </a:t>
            </a:r>
            <a:endParaRPr lang="el-GR" dirty="0" smtClean="0">
              <a:cs typeface="Arial" pitchFamily="34" charset="0"/>
            </a:endParaRPr>
          </a:p>
        </p:txBody>
      </p:sp>
      <p:grpSp>
        <p:nvGrpSpPr>
          <p:cNvPr id="2" name="Группа 1"/>
          <p:cNvGrpSpPr/>
          <p:nvPr/>
        </p:nvGrpSpPr>
        <p:grpSpPr>
          <a:xfrm>
            <a:off x="3491880" y="4077072"/>
            <a:ext cx="2449513" cy="1728787"/>
            <a:chOff x="3525837" y="4893074"/>
            <a:chExt cx="2449513" cy="1728787"/>
          </a:xfrm>
        </p:grpSpPr>
        <p:sp>
          <p:nvSpPr>
            <p:cNvPr id="13314" name="Rectangle 11"/>
            <p:cNvSpPr>
              <a:spLocks noChangeArrowheads="1"/>
            </p:cNvSpPr>
            <p:nvPr/>
          </p:nvSpPr>
          <p:spPr bwMode="auto">
            <a:xfrm>
              <a:off x="3525837" y="4893074"/>
              <a:ext cx="2449513" cy="1728787"/>
            </a:xfrm>
            <a:prstGeom prst="rect">
              <a:avLst/>
            </a:prstGeom>
            <a:solidFill>
              <a:schemeClr val="bg1"/>
            </a:solidFill>
            <a:ln w="57150" cmpd="thinThick" algn="ctr">
              <a:solidFill>
                <a:srgbClr val="FF0066"/>
              </a:solidFill>
              <a:miter lim="800000"/>
              <a:headEnd/>
              <a:tailEnd/>
            </a:ln>
          </p:spPr>
          <p:txBody>
            <a:bodyPr wrap="none" anchor="ctr"/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/>
            </a:p>
          </p:txBody>
        </p:sp>
        <p:sp>
          <p:nvSpPr>
            <p:cNvPr id="13316" name="Line 4"/>
            <p:cNvSpPr>
              <a:spLocks noChangeShapeType="1"/>
            </p:cNvSpPr>
            <p:nvPr/>
          </p:nvSpPr>
          <p:spPr bwMode="auto">
            <a:xfrm>
              <a:off x="4498975" y="5619750"/>
              <a:ext cx="503238" cy="0"/>
            </a:xfrm>
            <a:prstGeom prst="line">
              <a:avLst/>
            </a:prstGeom>
            <a:noFill/>
            <a:ln w="38100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/>
            <a:lstStyle/>
            <a:p>
              <a:endParaRPr lang="ru-RU"/>
            </a:p>
          </p:txBody>
        </p:sp>
        <p:sp>
          <p:nvSpPr>
            <p:cNvPr id="13317" name="Text Box 6"/>
            <p:cNvSpPr txBox="1">
              <a:spLocks noChangeArrowheads="1"/>
            </p:cNvSpPr>
            <p:nvPr/>
          </p:nvSpPr>
          <p:spPr bwMode="auto">
            <a:xfrm>
              <a:off x="4464050" y="4918473"/>
              <a:ext cx="762000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4400" dirty="0">
                  <a:solidFill>
                    <a:srgbClr val="000000"/>
                  </a:solidFill>
                </a:rPr>
                <a:t>Е</a:t>
              </a:r>
              <a:r>
                <a:rPr lang="ru-RU" altLang="ru-RU" sz="4400" baseline="-25000" dirty="0">
                  <a:solidFill>
                    <a:srgbClr val="000000"/>
                  </a:solidFill>
                </a:rPr>
                <a:t>0</a:t>
              </a:r>
              <a:endParaRPr lang="ru-RU" altLang="ru-RU" sz="4400" dirty="0">
                <a:solidFill>
                  <a:srgbClr val="000000"/>
                </a:solidFill>
              </a:endParaRPr>
            </a:p>
          </p:txBody>
        </p:sp>
        <p:sp>
          <p:nvSpPr>
            <p:cNvPr id="13318" name="Text Box 7"/>
            <p:cNvSpPr txBox="1">
              <a:spLocks noChangeArrowheads="1"/>
            </p:cNvSpPr>
            <p:nvPr/>
          </p:nvSpPr>
          <p:spPr bwMode="auto">
            <a:xfrm>
              <a:off x="4510882" y="5713414"/>
              <a:ext cx="557212" cy="7620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eaLnBrk="1" hangingPunct="1"/>
              <a:r>
                <a:rPr lang="ru-RU" altLang="ru-RU" sz="4400" dirty="0">
                  <a:solidFill>
                    <a:srgbClr val="000000"/>
                  </a:solidFill>
                </a:rPr>
                <a:t>Е</a:t>
              </a:r>
            </a:p>
          </p:txBody>
        </p:sp>
        <p:sp>
          <p:nvSpPr>
            <p:cNvPr id="132106" name="Text Box 10"/>
            <p:cNvSpPr txBox="1">
              <a:spLocks noChangeArrowheads="1"/>
            </p:cNvSpPr>
            <p:nvPr/>
          </p:nvSpPr>
          <p:spPr bwMode="auto">
            <a:xfrm>
              <a:off x="3621088" y="5162551"/>
              <a:ext cx="1223962" cy="8239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  <a:defRPr/>
              </a:pPr>
              <a:r>
                <a:rPr lang="el-GR" sz="48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ε</a:t>
              </a:r>
              <a:r>
                <a:rPr lang="ru-RU" sz="4400" dirty="0">
                  <a:solidFill>
                    <a:srgbClr val="000000"/>
                  </a:solidFill>
                  <a:effectLst>
                    <a:outerShdw blurRad="38100" dist="38100" dir="2700000" algn="tl">
                      <a:srgbClr val="FFFFFF"/>
                    </a:outerShdw>
                  </a:effectLst>
                </a:rPr>
                <a:t> =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0286767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Начальная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Пиксел">
  <a:themeElements>
    <a:clrScheme name="Пиксел 12">
      <a:dk1>
        <a:srgbClr val="000000"/>
      </a:dk1>
      <a:lt1>
        <a:srgbClr val="FFFFFF"/>
      </a:lt1>
      <a:dk2>
        <a:srgbClr val="000000"/>
      </a:dk2>
      <a:lt2>
        <a:srgbClr val="00007D"/>
      </a:lt2>
      <a:accent1>
        <a:srgbClr val="9999FF"/>
      </a:accent1>
      <a:accent2>
        <a:srgbClr val="9999CC"/>
      </a:accent2>
      <a:accent3>
        <a:srgbClr val="FFFFFF"/>
      </a:accent3>
      <a:accent4>
        <a:srgbClr val="000000"/>
      </a:accent4>
      <a:accent5>
        <a:srgbClr val="CACAFF"/>
      </a:accent5>
      <a:accent6>
        <a:srgbClr val="8A8AB9"/>
      </a:accent6>
      <a:hlink>
        <a:srgbClr val="666699"/>
      </a:hlink>
      <a:folHlink>
        <a:srgbClr val="CCCCE6"/>
      </a:folHlink>
    </a:clrScheme>
    <a:fontScheme name="Пиксел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Пиксел 1">
        <a:dk1>
          <a:srgbClr val="0066FF"/>
        </a:dk1>
        <a:lt1>
          <a:srgbClr val="FFFFFF"/>
        </a:lt1>
        <a:dk2>
          <a:srgbClr val="000066"/>
        </a:dk2>
        <a:lt2>
          <a:srgbClr val="FFFFFF"/>
        </a:lt2>
        <a:accent1>
          <a:srgbClr val="6699FF"/>
        </a:accent1>
        <a:accent2>
          <a:srgbClr val="3333FF"/>
        </a:accent2>
        <a:accent3>
          <a:srgbClr val="AAAAB8"/>
        </a:accent3>
        <a:accent4>
          <a:srgbClr val="DADADA"/>
        </a:accent4>
        <a:accent5>
          <a:srgbClr val="B8CAFF"/>
        </a:accent5>
        <a:accent6>
          <a:srgbClr val="2D2DE7"/>
        </a:accent6>
        <a:hlink>
          <a:srgbClr val="FFCC00"/>
        </a:hlink>
        <a:folHlink>
          <a:srgbClr val="00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2">
        <a:dk1>
          <a:srgbClr val="009999"/>
        </a:dk1>
        <a:lt1>
          <a:srgbClr val="FFFFFF"/>
        </a:lt1>
        <a:dk2>
          <a:srgbClr val="334B49"/>
        </a:dk2>
        <a:lt2>
          <a:srgbClr val="FFFFFF"/>
        </a:lt2>
        <a:accent1>
          <a:srgbClr val="33CCCC"/>
        </a:accent1>
        <a:accent2>
          <a:srgbClr val="008080"/>
        </a:accent2>
        <a:accent3>
          <a:srgbClr val="ADB1B1"/>
        </a:accent3>
        <a:accent4>
          <a:srgbClr val="DADADA"/>
        </a:accent4>
        <a:accent5>
          <a:srgbClr val="ADE2E2"/>
        </a:accent5>
        <a:accent6>
          <a:srgbClr val="007373"/>
        </a:accent6>
        <a:hlink>
          <a:srgbClr val="FFCC00"/>
        </a:hlink>
        <a:folHlink>
          <a:srgbClr val="0066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3">
        <a:dk1>
          <a:srgbClr val="006699"/>
        </a:dk1>
        <a:lt1>
          <a:srgbClr val="FFFFFF"/>
        </a:lt1>
        <a:dk2>
          <a:srgbClr val="333399"/>
        </a:dk2>
        <a:lt2>
          <a:srgbClr val="FFFFFF"/>
        </a:lt2>
        <a:accent1>
          <a:srgbClr val="0099CC"/>
        </a:accent1>
        <a:accent2>
          <a:srgbClr val="0386AF"/>
        </a:accent2>
        <a:accent3>
          <a:srgbClr val="ADADCA"/>
        </a:accent3>
        <a:accent4>
          <a:srgbClr val="DADADA"/>
        </a:accent4>
        <a:accent5>
          <a:srgbClr val="AACAE2"/>
        </a:accent5>
        <a:accent6>
          <a:srgbClr val="02799E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4">
        <a:dk1>
          <a:srgbClr val="008080"/>
        </a:dk1>
        <a:lt1>
          <a:srgbClr val="FFFFFF"/>
        </a:lt1>
        <a:dk2>
          <a:srgbClr val="2F978D"/>
        </a:dk2>
        <a:lt2>
          <a:srgbClr val="FFFFFF"/>
        </a:lt2>
        <a:accent1>
          <a:srgbClr val="0099FF"/>
        </a:accent1>
        <a:accent2>
          <a:srgbClr val="009999"/>
        </a:accent2>
        <a:accent3>
          <a:srgbClr val="ADC9C5"/>
        </a:accent3>
        <a:accent4>
          <a:srgbClr val="DADADA"/>
        </a:accent4>
        <a:accent5>
          <a:srgbClr val="AACAFF"/>
        </a:accent5>
        <a:accent6>
          <a:srgbClr val="008A8A"/>
        </a:accent6>
        <a:hlink>
          <a:srgbClr val="FFFFCC"/>
        </a:hlink>
        <a:folHlink>
          <a:srgbClr val="70CAC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5">
        <a:dk1>
          <a:srgbClr val="822504"/>
        </a:dk1>
        <a:lt1>
          <a:srgbClr val="FFFFFF"/>
        </a:lt1>
        <a:dk2>
          <a:srgbClr val="330000"/>
        </a:dk2>
        <a:lt2>
          <a:srgbClr val="FFFFFF"/>
        </a:lt2>
        <a:accent1>
          <a:srgbClr val="FF9900"/>
        </a:accent1>
        <a:accent2>
          <a:srgbClr val="9E2A06"/>
        </a:accent2>
        <a:accent3>
          <a:srgbClr val="ADAAAA"/>
        </a:accent3>
        <a:accent4>
          <a:srgbClr val="DADADA"/>
        </a:accent4>
        <a:accent5>
          <a:srgbClr val="FFCAAA"/>
        </a:accent5>
        <a:accent6>
          <a:srgbClr val="8F2505"/>
        </a:accent6>
        <a:hlink>
          <a:srgbClr val="FF3300"/>
        </a:hlink>
        <a:folHlink>
          <a:srgbClr val="7C070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6">
        <a:dk1>
          <a:srgbClr val="336600"/>
        </a:dk1>
        <a:lt1>
          <a:srgbClr val="FFFFFF"/>
        </a:lt1>
        <a:dk2>
          <a:srgbClr val="4A7911"/>
        </a:dk2>
        <a:lt2>
          <a:srgbClr val="FFFFFF"/>
        </a:lt2>
        <a:accent1>
          <a:srgbClr val="666633"/>
        </a:accent1>
        <a:accent2>
          <a:srgbClr val="669900"/>
        </a:accent2>
        <a:accent3>
          <a:srgbClr val="B1BEAA"/>
        </a:accent3>
        <a:accent4>
          <a:srgbClr val="DADADA"/>
        </a:accent4>
        <a:accent5>
          <a:srgbClr val="B8B8AD"/>
        </a:accent5>
        <a:accent6>
          <a:srgbClr val="5C8A00"/>
        </a:accent6>
        <a:hlink>
          <a:srgbClr val="FFCC00"/>
        </a:hlink>
        <a:folHlink>
          <a:srgbClr val="99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Пиксел 7">
        <a:dk1>
          <a:srgbClr val="000000"/>
        </a:dk1>
        <a:lt1>
          <a:srgbClr val="FFFFFF"/>
        </a:lt1>
        <a:dk2>
          <a:srgbClr val="000000"/>
        </a:dk2>
        <a:lt2>
          <a:srgbClr val="CC3300"/>
        </a:lt2>
        <a:accent1>
          <a:srgbClr val="FFCC00"/>
        </a:accent1>
        <a:accent2>
          <a:srgbClr val="CC6600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B95C00"/>
        </a:accent6>
        <a:hlink>
          <a:srgbClr val="663300"/>
        </a:hlink>
        <a:folHlink>
          <a:srgbClr val="CC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8">
        <a:dk1>
          <a:srgbClr val="003300"/>
        </a:dk1>
        <a:lt1>
          <a:srgbClr val="FFFFFF"/>
        </a:lt1>
        <a:dk2>
          <a:srgbClr val="000000"/>
        </a:dk2>
        <a:lt2>
          <a:srgbClr val="336600"/>
        </a:lt2>
        <a:accent1>
          <a:srgbClr val="CCCC00"/>
        </a:accent1>
        <a:accent2>
          <a:srgbClr val="669900"/>
        </a:accent2>
        <a:accent3>
          <a:srgbClr val="FFFFFF"/>
        </a:accent3>
        <a:accent4>
          <a:srgbClr val="002A00"/>
        </a:accent4>
        <a:accent5>
          <a:srgbClr val="E2E2AA"/>
        </a:accent5>
        <a:accent6>
          <a:srgbClr val="5C8A00"/>
        </a:accent6>
        <a:hlink>
          <a:srgbClr val="333300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9">
        <a:dk1>
          <a:srgbClr val="000000"/>
        </a:dk1>
        <a:lt1>
          <a:srgbClr val="FFFFFF"/>
        </a:lt1>
        <a:dk2>
          <a:srgbClr val="000000"/>
        </a:dk2>
        <a:lt2>
          <a:srgbClr val="440044"/>
        </a:lt2>
        <a:accent1>
          <a:srgbClr val="FFCCCC"/>
        </a:accent1>
        <a:accent2>
          <a:srgbClr val="790571"/>
        </a:accent2>
        <a:accent3>
          <a:srgbClr val="FFFFFF"/>
        </a:accent3>
        <a:accent4>
          <a:srgbClr val="000000"/>
        </a:accent4>
        <a:accent5>
          <a:srgbClr val="FFE2E2"/>
        </a:accent5>
        <a:accent6>
          <a:srgbClr val="6D0466"/>
        </a:accent6>
        <a:hlink>
          <a:srgbClr val="993366"/>
        </a:hlink>
        <a:folHlink>
          <a:srgbClr val="9F839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0">
        <a:dk1>
          <a:srgbClr val="000000"/>
        </a:dk1>
        <a:lt1>
          <a:srgbClr val="FFFFFF"/>
        </a:lt1>
        <a:dk2>
          <a:srgbClr val="000000"/>
        </a:dk2>
        <a:lt2>
          <a:srgbClr val="FF9900"/>
        </a:lt2>
        <a:accent1>
          <a:srgbClr val="FFCC99"/>
        </a:accent1>
        <a:accent2>
          <a:srgbClr val="FBA313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E39310"/>
        </a:accent6>
        <a:hlink>
          <a:srgbClr val="CC3300"/>
        </a:hlink>
        <a:folHlink>
          <a:srgbClr val="FCC66E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1">
        <a:dk1>
          <a:srgbClr val="000000"/>
        </a:dk1>
        <a:lt1>
          <a:srgbClr val="FFFFFF"/>
        </a:lt1>
        <a:dk2>
          <a:srgbClr val="000000"/>
        </a:dk2>
        <a:lt2>
          <a:srgbClr val="779F92"/>
        </a:lt2>
        <a:accent1>
          <a:srgbClr val="33CCCC"/>
        </a:accent1>
        <a:accent2>
          <a:srgbClr val="9DC2D7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EB0C3"/>
        </a:accent6>
        <a:hlink>
          <a:srgbClr val="006666"/>
        </a:hlink>
        <a:folHlink>
          <a:srgbClr val="CCCC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Пиксел 12">
        <a:dk1>
          <a:srgbClr val="000000"/>
        </a:dk1>
        <a:lt1>
          <a:srgbClr val="FFFFFF"/>
        </a:lt1>
        <a:dk2>
          <a:srgbClr val="000000"/>
        </a:dk2>
        <a:lt2>
          <a:srgbClr val="00007D"/>
        </a:lt2>
        <a:accent1>
          <a:srgbClr val="9999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CACAFF"/>
        </a:accent5>
        <a:accent6>
          <a:srgbClr val="8A8AB9"/>
        </a:accent6>
        <a:hlink>
          <a:srgbClr val="666699"/>
        </a:hlink>
        <a:folHlink>
          <a:srgbClr val="CCCCE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5813</TotalTime>
  <Words>999</Words>
  <Application>Microsoft Office PowerPoint</Application>
  <PresentationFormat>Экран (4:3)</PresentationFormat>
  <Paragraphs>160</Paragraphs>
  <Slides>20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20</vt:i4>
      </vt:variant>
    </vt:vector>
  </HeadingPairs>
  <TitlesOfParts>
    <vt:vector size="22" baseType="lpstr">
      <vt:lpstr>Начальная</vt:lpstr>
      <vt:lpstr>Пиксел</vt:lpstr>
      <vt:lpstr>Проводники и диэлектрики.</vt:lpstr>
      <vt:lpstr>Презентация PowerPoint</vt:lpstr>
      <vt:lpstr>Проводники</vt:lpstr>
      <vt:lpstr>Проводник в электростатическом поле</vt:lpstr>
      <vt:lpstr>Электростатическая защита</vt:lpstr>
      <vt:lpstr>Презентация PowerPoint</vt:lpstr>
      <vt:lpstr>          Виды диэлектриков</vt:lpstr>
      <vt:lpstr>Презентация PowerPoint</vt:lpstr>
      <vt:lpstr>Презентация PowerPoint</vt:lpstr>
      <vt:lpstr>Презентация PowerPoint</vt:lpstr>
      <vt:lpstr>Два одинаковых заряда находятся в масле, на расстоянии       2 см отталкиваются друг от друга с силой 9 мкН. Какова величина каждого из зарядов?</vt:lpstr>
      <vt:lpstr>Потенциал. Разность потенциалов.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Полупроводниковые приборы</dc:title>
  <dc:creator>Admin</dc:creator>
  <cp:lastModifiedBy>112</cp:lastModifiedBy>
  <cp:revision>451</cp:revision>
  <cp:lastPrinted>2018-04-09T18:43:18Z</cp:lastPrinted>
  <dcterms:created xsi:type="dcterms:W3CDTF">2010-08-08T05:58:49Z</dcterms:created>
  <dcterms:modified xsi:type="dcterms:W3CDTF">2021-11-20T06:44:20Z</dcterms:modified>
</cp:coreProperties>
</file>